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80" r:id="rId24"/>
    <p:sldId id="342" r:id="rId25"/>
    <p:sldId id="281" r:id="rId26"/>
    <p:sldId id="343"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692BBAF-C5EF-CB47-8691-C2D740A674A7}">
          <p14:sldIdLst>
            <p14:sldId id="256"/>
            <p14:sldId id="257"/>
            <p14:sldId id="258"/>
            <p14:sldId id="259"/>
            <p14:sldId id="260"/>
            <p14:sldId id="261"/>
            <p14:sldId id="262"/>
            <p14:sldId id="263"/>
            <p14:sldId id="264"/>
            <p14:sldId id="265"/>
            <p14:sldId id="266"/>
            <p14:sldId id="267"/>
            <p14:sldId id="268"/>
            <p14:sldId id="270"/>
            <p14:sldId id="271"/>
            <p14:sldId id="272"/>
            <p14:sldId id="273"/>
            <p14:sldId id="274"/>
            <p14:sldId id="275"/>
            <p14:sldId id="276"/>
            <p14:sldId id="277"/>
            <p14:sldId id="278"/>
            <p14:sldId id="280"/>
            <p14:sldId id="342"/>
            <p14:sldId id="281"/>
            <p14:sldId id="343"/>
          </p14:sldIdLst>
        </p14:section>
        <p14:section name="Why security" id="{360F99AB-7F9B-3C4A-ACA4-C18C5D461C44}">
          <p14:sldIdLst>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94"/>
    <p:restoredTop sz="94720"/>
  </p:normalViewPr>
  <p:slideViewPr>
    <p:cSldViewPr snapToGrid="0">
      <p:cViewPr varScale="1">
        <p:scale>
          <a:sx n="153" d="100"/>
          <a:sy n="153" d="100"/>
        </p:scale>
        <p:origin x="184" y="23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41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a:t>I just have to outrun you.</a:t>
            </a:r>
            <a:r>
              <a:rPr lang="en"/>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Intimate partners: Consider their physical access, intimate knowledge, social engineering skills, and motivation to target a particular person</a:t>
            </a:r>
            <a:endParaRPr/>
          </a:p>
          <a:p>
            <a:pPr marL="0" lvl="0" indent="0" algn="l" rtl="0">
              <a:spcBef>
                <a:spcPts val="0"/>
              </a:spcBef>
              <a:spcAft>
                <a:spcPts val="0"/>
              </a:spcAft>
              <a:buNone/>
            </a:pPr>
            <a:endParaRPr/>
          </a:p>
          <a:p>
            <a:pPr marL="0" lvl="0" indent="0" algn="l" rtl="0">
              <a:spcBef>
                <a:spcPts val="0"/>
              </a:spcBef>
              <a:spcAft>
                <a:spcPts val="0"/>
              </a:spcAft>
              <a:buNone/>
            </a:pPr>
            <a:r>
              <a:rPr lang="en"/>
              <a:t>Turn your phone into a bug and location tracker: its easy if your phone is in their hands and they know the password...</a:t>
            </a:r>
            <a:endParaRPr/>
          </a:p>
          <a:p>
            <a:pPr marL="0" lvl="0" indent="0" algn="l" rtl="0">
              <a:spcBef>
                <a:spcPts val="0"/>
              </a:spcBef>
              <a:spcAft>
                <a:spcPts val="0"/>
              </a:spcAft>
              <a:buNone/>
            </a:pPr>
            <a:r>
              <a:rPr lang="en"/>
              <a:t>I had a colleague who's ex broke into his Facebook account: by abusing the 3-friends password reset option</a:t>
            </a:r>
            <a:endParaRPr/>
          </a:p>
          <a:p>
            <a:pPr marL="0" lvl="0" indent="0" algn="l" rtl="0">
              <a:spcBef>
                <a:spcPts val="0"/>
              </a:spcBef>
              <a:spcAft>
                <a:spcPts val="0"/>
              </a:spcAft>
              <a:buNone/>
            </a:pPr>
            <a:r>
              <a:rPr lang="en"/>
              <a:t>A good summary from Karen Levy </a:t>
            </a:r>
            <a:r>
              <a:rPr lang="en" u="sng">
                <a:solidFill>
                  <a:schemeClr val="hlink"/>
                </a:solidFill>
                <a:hlinkClick r:id="rId3"/>
              </a:rPr>
              <a:t>https://slate.com/technology/2018/03/apps-cant-stop-exes-who-use-technology-for-stalking.html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840728bb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840728bb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Interacting with systems: You may not always detect the attacker probing your systems before launching an attack</a:t>
            </a:r>
            <a:endParaRPr/>
          </a:p>
          <a:p>
            <a:pPr marL="457200" lvl="0" indent="-298450" algn="l" rtl="0">
              <a:spcBef>
                <a:spcPts val="0"/>
              </a:spcBef>
              <a:spcAft>
                <a:spcPts val="0"/>
              </a:spcAft>
              <a:buSzPts val="1100"/>
              <a:buChar char="●"/>
            </a:pPr>
            <a:r>
              <a:rPr lang="en"/>
              <a:t>Resources: The NSA can mount a larger-scale attack than an individual criminal</a:t>
            </a:r>
            <a:endParaRPr/>
          </a:p>
          <a:p>
            <a:pPr marL="0" lvl="0" indent="0" algn="l" rtl="0">
              <a:spcBef>
                <a:spcPts val="0"/>
              </a:spcBef>
              <a:spcAft>
                <a:spcPts val="0"/>
              </a:spcAft>
              <a:buNone/>
            </a:pPr>
            <a:endParaRPr/>
          </a:p>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840728bb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840728bb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3840728bb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3840728bb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3840728bb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3840728bb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840728bb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3840728bb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is no patch for human stupidity”</a:t>
            </a:r>
            <a:endParaRPr/>
          </a:p>
          <a:p>
            <a:pPr marL="0" lvl="0" indent="0" algn="l" rtl="0">
              <a:spcBef>
                <a:spcPts val="0"/>
              </a:spcBef>
              <a:spcAft>
                <a:spcPts val="0"/>
              </a:spcAft>
              <a:buNone/>
            </a:pPr>
            <a:endParaRPr/>
          </a:p>
          <a:p>
            <a:pPr marL="0" lvl="0" indent="0" algn="l" rtl="0">
              <a:spcBef>
                <a:spcPts val="0"/>
              </a:spcBef>
              <a:spcAft>
                <a:spcPts val="0"/>
              </a:spcAft>
              <a:buNone/>
            </a:pPr>
            <a:r>
              <a:rPr lang="en"/>
              <a:t>“If you don't loath C and C++ by the time this class is over we have failed”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840728bb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3840728bb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840728bbe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840728bb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love it, back it up!”</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3840728bb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3840728bb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https://www.bloomberg.com/news/articles/2016-08-05/hacked-bitcoin-exchange-says-it-will-spread-losses-among-users</a:t>
            </a:r>
            <a:r>
              <a:rPr lang="en"/>
              <a: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840728bb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3840728bb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840728bb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840728bb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3840728bb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3840728bb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endParaRPr/>
          </a:p>
          <a:p>
            <a:pPr marL="0" lvl="0" indent="0" algn="l" rtl="0">
              <a:spcBef>
                <a:spcPts val="0"/>
              </a:spcBef>
              <a:spcAft>
                <a:spcPts val="0"/>
              </a:spcAft>
              <a:buNone/>
            </a:pPr>
            <a:r>
              <a:rPr lang="en"/>
              <a:t>What security principle are we relying upon, to prevent unauthorized launches?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3840728bbe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3840728bbe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jianxiang.info/teaching/ITIS6200/2023fa/officehours.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charlotte.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ucae.charlotte.edu/student-su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accountability.charlotte.edu/academic-integrity"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civilrights.charlotte.edu/"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ps.charlotte.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caps.charlotte.edu/services/crisis-assistanc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meet.google.com/irn-doeo-uhr" TargetMode="External"/><Relationship Id="rId3" Type="http://schemas.openxmlformats.org/officeDocument/2006/relationships/hyperlink" Target="LinkedIn.%20%20https:/www.linkedin.com/in/vineeth-mylavarapu-1950a8158" TargetMode="External"/><Relationship Id="rId7" Type="http://schemas.openxmlformats.org/officeDocument/2006/relationships/hyperlink" Target="http://tgrandhi@uncc.edu"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www.linkedin.com/in/TarunGrandhi/" TargetMode="External"/><Relationship Id="rId5" Type="http://schemas.openxmlformats.org/officeDocument/2006/relationships/hyperlink" Target="https://meet.google.com/xde-dmob-ipa"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hyperlink" Target="https://www.bloomberg.com/news/articles/2016-08-05/hacked-bitcoin-exchange-says-it-will-spread-losses-among-users"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2023 - Lecture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800" dirty="0"/>
              <a:t>No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the cryptography unit, and assurance of security</a:t>
            </a:r>
            <a:endParaRPr sz="1600" dirty="0"/>
          </a:p>
          <a:p>
            <a:pPr marL="914400" lvl="1" indent="-317500" algn="l" rtl="0">
              <a:spcBef>
                <a:spcPts val="0"/>
              </a:spcBef>
              <a:spcAft>
                <a:spcPts val="0"/>
              </a:spcAft>
              <a:buSzPts val="1400"/>
              <a:buChar char="○"/>
            </a:pPr>
            <a:r>
              <a:rPr lang="en" sz="1600" dirty="0"/>
              <a:t>We’ll add useful resources as we go</a:t>
            </a:r>
            <a:endParaRPr sz="1600" dirty="0"/>
          </a:p>
          <a:p>
            <a:pPr lvl="0"/>
            <a:r>
              <a:rPr lang="en-US" sz="2000" dirty="0"/>
              <a:t>Familiarity with memory layouts and assembly</a:t>
            </a:r>
          </a:p>
          <a:p>
            <a:pPr lvl="1"/>
            <a:r>
              <a:rPr lang="en-US" sz="1600" dirty="0"/>
              <a:t>Relevant for system security</a:t>
            </a:r>
          </a:p>
          <a:p>
            <a:pPr lvl="1"/>
            <a:r>
              <a:rPr lang="en" sz="1600" dirty="0"/>
              <a:t>We’ll add useful resources as we go</a:t>
            </a:r>
            <a:endParaRPr lang="en" sz="2000" dirty="0"/>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1"/>
                                        <p:tgtEl>
                                          <p:spTgt spid="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xEl>
                                              <p:pRg st="1" end="1"/>
                                            </p:txEl>
                                          </p:spTgt>
                                        </p:tgtEl>
                                        <p:attrNameLst>
                                          <p:attrName>style.visibility</p:attrName>
                                        </p:attrNameLst>
                                      </p:cBhvr>
                                      <p:to>
                                        <p:strVal val="visible"/>
                                      </p:to>
                                    </p:set>
                                    <p:animEffect transition="in" filter="fade">
                                      <p:cBhvr>
                                        <p:cTn id="12" dur="1"/>
                                        <p:tgtEl>
                                          <p:spTgt spid="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xEl>
                                              <p:pRg st="2" end="2"/>
                                            </p:txEl>
                                          </p:spTgt>
                                        </p:tgtEl>
                                        <p:attrNameLst>
                                          <p:attrName>style.visibility</p:attrName>
                                        </p:attrNameLst>
                                      </p:cBhvr>
                                      <p:to>
                                        <p:strVal val="visible"/>
                                      </p:to>
                                    </p:set>
                                    <p:animEffect transition="in" filter="fade">
                                      <p:cBhvr>
                                        <p:cTn id="17" dur="1"/>
                                        <p:tgtEl>
                                          <p:spTgt spid="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xEl>
                                              <p:pRg st="3" end="3"/>
                                            </p:txEl>
                                          </p:spTgt>
                                        </p:tgtEl>
                                        <p:attrNameLst>
                                          <p:attrName>style.visibility</p:attrName>
                                        </p:attrNameLst>
                                      </p:cBhvr>
                                      <p:to>
                                        <p:strVal val="visible"/>
                                      </p:to>
                                    </p:set>
                                    <p:animEffect transition="in" filter="fade">
                                      <p:cBhvr>
                                        <p:cTn id="22" dur="1"/>
                                        <p:tgtEl>
                                          <p:spTgt spid="2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
                                            <p:txEl>
                                              <p:pRg st="7" end="7"/>
                                            </p:txEl>
                                          </p:spTgt>
                                        </p:tgtEl>
                                        <p:attrNameLst>
                                          <p:attrName>style.visibility</p:attrName>
                                        </p:attrNameLst>
                                      </p:cBhvr>
                                      <p:to>
                                        <p:strVal val="visible"/>
                                      </p:to>
                                    </p:set>
                                    <p:animEffect transition="in" filter="fade">
                                      <p:cBhvr>
                                        <p:cTn id="27" dur="1"/>
                                        <p:tgtEl>
                                          <p:spTgt spid="20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xEl>
                                              <p:pRg st="4" end="4"/>
                                            </p:txEl>
                                          </p:spTgt>
                                        </p:tgtEl>
                                        <p:attrNameLst>
                                          <p:attrName>style.visibility</p:attrName>
                                        </p:attrNameLst>
                                      </p:cBhvr>
                                      <p:to>
                                        <p:strVal val="visible"/>
                                      </p:to>
                                    </p:set>
                                    <p:animEffect transition="in" filter="fade">
                                      <p:cBhvr>
                                        <p:cTn id="32" dur="1"/>
                                        <p:tgtEl>
                                          <p:spTgt spid="20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
                                            <p:txEl>
                                              <p:pRg st="5" end="5"/>
                                            </p:txEl>
                                          </p:spTgt>
                                        </p:tgtEl>
                                        <p:attrNameLst>
                                          <p:attrName>style.visibility</p:attrName>
                                        </p:attrNameLst>
                                      </p:cBhvr>
                                      <p:to>
                                        <p:strVal val="visible"/>
                                      </p:to>
                                    </p:set>
                                    <p:animEffect transition="in" filter="fade">
                                      <p:cBhvr>
                                        <p:cTn id="37" dur="1"/>
                                        <p:tgtEl>
                                          <p:spTgt spid="20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6">
                                            <p:txEl>
                                              <p:pRg st="6" end="6"/>
                                            </p:txEl>
                                          </p:spTgt>
                                        </p:tgtEl>
                                        <p:attrNameLst>
                                          <p:attrName>style.visibility</p:attrName>
                                        </p:attrNameLst>
                                      </p:cBhvr>
                                      <p:to>
                                        <p:strVal val="visible"/>
                                      </p:to>
                                    </p:set>
                                    <p:animEffect transition="in" filter="fade">
                                      <p:cBhvr>
                                        <p:cTn id="42" dur="1"/>
                                        <p:tgtEl>
                                          <p:spTgt spid="20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6">
                                            <p:txEl>
                                              <p:pRg st="8" end="8"/>
                                            </p:txEl>
                                          </p:spTgt>
                                        </p:tgtEl>
                                        <p:attrNameLst>
                                          <p:attrName>style.visibility</p:attrName>
                                        </p:attrNameLst>
                                      </p:cBhvr>
                                      <p:to>
                                        <p:strVal val="visible"/>
                                      </p:to>
                                    </p:set>
                                    <p:animEffect transition="in" filter="fade">
                                      <p:cBhvr>
                                        <p:cTn id="47" dur="1"/>
                                        <p:tgtEl>
                                          <p:spTgt spid="2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a:p>
            <a:pPr marL="457200" lvl="0" indent="-342900" algn="l" rtl="0">
              <a:spcBef>
                <a:spcPts val="0"/>
              </a:spcBef>
              <a:spcAft>
                <a:spcPts val="0"/>
              </a:spcAft>
              <a:buSzPts val="1800"/>
              <a:buChar char="●"/>
            </a:pPr>
            <a:r>
              <a:rPr lang="en" sz="2400" dirty="0"/>
              <a:t>Waitlisted students should be enrolled once reserved seats disappear</a:t>
            </a:r>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You are expected to be here! This is a in-person class</a:t>
            </a:r>
            <a:endParaRPr lang="en-US" sz="2400" dirty="0"/>
          </a:p>
          <a:p>
            <a:pPr marL="114300" lvl="0" indent="0" algn="l" rtl="0">
              <a:spcBef>
                <a:spcPts val="0"/>
              </a:spcBef>
              <a:spcAft>
                <a:spcPts val="0"/>
              </a:spcAft>
              <a:buSzPts val="1800"/>
              <a:buNone/>
            </a:pPr>
            <a:endParaRPr lang="en-US"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US" sz="2400" dirty="0"/>
          </a:p>
          <a:p>
            <a:pPr marL="457200" lvl="0" indent="-342900" algn="l" rtl="0">
              <a:spcBef>
                <a:spcPts val="0"/>
              </a:spcBef>
              <a:spcAft>
                <a:spcPts val="0"/>
              </a:spcAft>
              <a:buSzPts val="1800"/>
              <a:buChar char="●"/>
            </a:pPr>
            <a:r>
              <a:rPr lang="en" sz="2400" dirty="0"/>
              <a:t>Attendance is not taken</a:t>
            </a:r>
            <a:endParaRPr sz="2400" dirty="0"/>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endParaRPr sz="2000" dirty="0"/>
          </a:p>
          <a:p>
            <a:pPr lvl="0"/>
            <a:r>
              <a:rPr lang="en" sz="2000" dirty="0"/>
              <a:t>Office hours schedule, i.e., location and hours, available at:</a:t>
            </a:r>
          </a:p>
          <a:p>
            <a:pPr lvl="1" indent="-342900">
              <a:buSzPts val="1800"/>
              <a:buChar char="●"/>
            </a:pPr>
            <a:r>
              <a:rPr lang="en" sz="1600" dirty="0">
                <a:solidFill>
                  <a:schemeClr val="tx1"/>
                </a:solidFill>
              </a:rPr>
              <a:t>The course website: </a:t>
            </a:r>
            <a:r>
              <a:rPr lang="en-US" sz="1600" dirty="0">
                <a:solidFill>
                  <a:schemeClr val="tx1"/>
                </a:solidFill>
                <a:hlinkClick r:id="rId3"/>
              </a:rPr>
              <a:t>https://</a:t>
            </a:r>
            <a:r>
              <a:rPr lang="en-US" sz="1600" dirty="0" err="1">
                <a:solidFill>
                  <a:schemeClr val="tx1"/>
                </a:solidFill>
                <a:hlinkClick r:id="rId3"/>
              </a:rPr>
              <a:t>www.jianxiang.info</a:t>
            </a:r>
            <a:r>
              <a:rPr lang="en-US" sz="1600" dirty="0">
                <a:solidFill>
                  <a:schemeClr val="tx1"/>
                </a:solidFill>
                <a:hlinkClick r:id="rId3"/>
              </a:rPr>
              <a:t>/teaching/ITIS6200/2023fa</a:t>
            </a:r>
            <a:endParaRPr lang="en" sz="1600" dirty="0">
              <a:solidFill>
                <a:schemeClr val="tx1"/>
              </a:solidFill>
            </a:endParaRPr>
          </a:p>
          <a:p>
            <a:pPr lvl="1" indent="-342900">
              <a:buSzPts val="1800"/>
              <a:buChar char="●"/>
            </a:pPr>
            <a:r>
              <a:rPr lang="en-US" sz="1600" dirty="0">
                <a:solidFill>
                  <a:schemeClr val="tx1"/>
                </a:solidFill>
              </a:rPr>
              <a:t>And the link: </a:t>
            </a:r>
            <a:r>
              <a:rPr lang="en-US" sz="1600" dirty="0">
                <a:solidFill>
                  <a:schemeClr val="tx1"/>
                </a:solidFill>
                <a:hlinkClick r:id="rId4"/>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r>
              <a:rPr lang="en" sz="2000" dirty="0"/>
              <a:t>All office hours start next week (week of August 28)</a:t>
            </a:r>
            <a:endParaRPr sz="2000" dirty="0"/>
          </a:p>
          <a:p>
            <a:pPr marL="457200" lvl="0" indent="-342900" algn="l" rtl="0">
              <a:spcBef>
                <a:spcPts val="0"/>
              </a:spcBef>
              <a:spcAft>
                <a:spcPts val="0"/>
              </a:spcAft>
              <a:buSzPts val="1800"/>
              <a:buChar char="●"/>
            </a:pPr>
            <a:r>
              <a:rPr lang="en" sz="2000" dirty="0"/>
              <a:t>My office hours will be in person</a:t>
            </a:r>
          </a:p>
          <a:p>
            <a:pPr marL="457200" lvl="0" indent="-342900" algn="l" rtl="0">
              <a:spcBef>
                <a:spcPts val="0"/>
              </a:spcBef>
              <a:spcAft>
                <a:spcPts val="0"/>
              </a:spcAft>
              <a:buSzPts val="1800"/>
              <a:buChar char="●"/>
            </a:pPr>
            <a:r>
              <a:rPr lang="en" sz="2000" dirty="0"/>
              <a:t>TA’s office hours be available both in-person and online</a:t>
            </a:r>
            <a:endParaRPr sz="20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 Tentatively Thursday, Sep 28th, 10:00-11:15 AM</a:t>
            </a:r>
            <a:endParaRPr sz="2400" dirty="0"/>
          </a:p>
          <a:p>
            <a:pPr lvl="1"/>
            <a:r>
              <a:rPr lang="en" sz="1800" dirty="0"/>
              <a:t>Backup date: Tuesday, October 3, 10:00-11:15 AM</a:t>
            </a:r>
            <a:endParaRPr sz="1800" dirty="0"/>
          </a:p>
          <a:p>
            <a:pPr marL="914400" lvl="1" indent="-317500" algn="l" rtl="0">
              <a:spcBef>
                <a:spcPts val="0"/>
              </a:spcBef>
              <a:spcAft>
                <a:spcPts val="0"/>
              </a:spcAft>
              <a:buSzPts val="1400"/>
              <a:buChar char="○"/>
            </a:pPr>
            <a:r>
              <a:rPr lang="en" sz="1800" dirty="0"/>
              <a:t>Trying to move from 11th to 7th to avoid CS 168/CS 188 conflicts</a:t>
            </a:r>
            <a:endParaRPr sz="1800" dirty="0"/>
          </a:p>
          <a:p>
            <a:pPr lvl="0"/>
            <a:r>
              <a:rPr lang="en" sz="2400" dirty="0"/>
              <a:t>Final: TBD (Tentatively Tuesday, December 12th 3:00 – 6:00 PM)</a:t>
            </a:r>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endParaRPr sz="1800" dirty="0"/>
          </a:p>
          <a:p>
            <a:pPr marL="457200" lvl="0" indent="-342900" algn="l" rtl="0">
              <a:spcBef>
                <a:spcPts val="0"/>
              </a:spcBef>
              <a:spcAft>
                <a:spcPts val="0"/>
              </a:spcAft>
              <a:buSzPts val="1800"/>
              <a:buChar char="●"/>
            </a:pPr>
            <a:r>
              <a:rPr lang="en" sz="2400" dirty="0"/>
              <a:t>Email</a:t>
            </a:r>
            <a:endParaRPr dirty="0"/>
          </a:p>
          <a:p>
            <a:pPr lvl="1"/>
            <a:r>
              <a:rPr lang="en-US" sz="1600" dirty="0">
                <a:hlinkClick r:id="rId3"/>
              </a:rPr>
              <a:t>itis6200-staff@uncc.edu</a:t>
            </a:r>
            <a:r>
              <a:rPr lang="en-US" sz="1600" dirty="0"/>
              <a:t> </a:t>
            </a:r>
            <a:r>
              <a:rPr lang="en" sz="1600" dirty="0"/>
              <a:t>for </a:t>
            </a:r>
            <a:r>
              <a:rPr lang="en-US" sz="1600" dirty="0"/>
              <a:t>All questions and issues related to assignments, course content, etc.. The course staff will closely monitor this email. </a:t>
            </a:r>
          </a:p>
          <a:p>
            <a:pPr lvl="1"/>
            <a:r>
              <a:rPr lang="en-US" sz="1600" b="1" dirty="0"/>
              <a:t>sending email to individual course staff will delay a response</a:t>
            </a:r>
            <a:r>
              <a:rPr lang="en-US" sz="1600" dirty="0"/>
              <a:t>.</a:t>
            </a:r>
          </a:p>
          <a:p>
            <a:pPr lvl="1"/>
            <a:r>
              <a:rPr lang="en-US" sz="16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Completed individually</a:t>
            </a:r>
            <a:endParaRPr dirty="0"/>
          </a:p>
          <a:p>
            <a:pPr marL="914400" lvl="1" indent="-317500" algn="l" rtl="0">
              <a:spcBef>
                <a:spcPts val="0"/>
              </a:spcBef>
              <a:spcAft>
                <a:spcPts val="0"/>
              </a:spcAft>
              <a:buSzPts val="1400"/>
              <a:buChar char="○"/>
            </a:pPr>
            <a:r>
              <a:rPr lang="en" dirty="0"/>
              <a:t>For now, 4 homework in total</a:t>
            </a:r>
          </a:p>
          <a:p>
            <a:pPr marL="914400" lvl="1" indent="-317500" algn="l" rtl="0">
              <a:spcBef>
                <a:spcPts val="0"/>
              </a:spcBef>
              <a:spcAft>
                <a:spcPts val="0"/>
              </a:spcAft>
              <a:buSzPts val="1400"/>
              <a:buChar char="○"/>
            </a:pPr>
            <a:r>
              <a:rPr lang="en-US" dirty="0"/>
              <a:t>Assignments are due by 11:59PM on the due date. </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Completed individually</a:t>
            </a:r>
          </a:p>
          <a:p>
            <a:pPr lvl="1"/>
            <a:r>
              <a:rPr lang="en" dirty="0"/>
              <a:t>For now, 2 projects in total</a:t>
            </a:r>
            <a:endParaRPr dirty="0"/>
          </a:p>
          <a:p>
            <a:pPr lvl="1"/>
            <a:r>
              <a:rPr lang="en-US" dirty="0"/>
              <a:t>Same submission policy as assignments</a:t>
            </a:r>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p>
          <a:p>
            <a:r>
              <a:rPr lang="en-US" sz="2200" dirty="0"/>
              <a:t>(Extension policy next)</a:t>
            </a:r>
            <a:endParaRPr sz="22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77500" lnSpcReduction="20000"/>
          </a:bodyPr>
          <a:lstStyle/>
          <a:p>
            <a:pPr>
              <a:lnSpc>
                <a:spcPct val="120000"/>
              </a:lnSpc>
            </a:pPr>
            <a:r>
              <a:rPr lang="en-US" sz="2400" dirty="0"/>
              <a:t>Submission</a:t>
            </a:r>
            <a:r>
              <a:rPr lang="en-US" sz="2100" dirty="0"/>
              <a:t> </a:t>
            </a:r>
          </a:p>
          <a:p>
            <a:pPr lvl="1">
              <a:lnSpc>
                <a:spcPct val="120000"/>
              </a:lnSpc>
            </a:pPr>
            <a:r>
              <a:rPr lang="en-US" sz="1800" dirty="0"/>
              <a:t>Must be submitted on Canvas. </a:t>
            </a:r>
          </a:p>
          <a:p>
            <a:pPr lvl="1">
              <a:lnSpc>
                <a:spcPct val="120000"/>
              </a:lnSpc>
            </a:pPr>
            <a:r>
              <a:rPr lang="en-US" sz="1800" dirty="0"/>
              <a:t>Assignments are due by 11:59PM on the due date. </a:t>
            </a:r>
          </a:p>
          <a:p>
            <a:pPr>
              <a:lnSpc>
                <a:spcPct val="120000"/>
              </a:lnSpc>
            </a:pPr>
            <a:r>
              <a:rPr lang="en-US" sz="2400" dirty="0"/>
              <a:t>Late policy</a:t>
            </a:r>
          </a:p>
          <a:p>
            <a:pPr lvl="1">
              <a:lnSpc>
                <a:spcPct val="120000"/>
              </a:lnSpc>
            </a:pPr>
            <a:r>
              <a:rPr lang="en-US" sz="1800" dirty="0"/>
              <a:t>Late submissions will be discussed on a case-by-case basis. </a:t>
            </a:r>
          </a:p>
          <a:p>
            <a:pPr lvl="1">
              <a:lnSpc>
                <a:spcPct val="120000"/>
              </a:lnSpc>
            </a:pPr>
            <a:r>
              <a:rPr lang="en-US" sz="1800" dirty="0"/>
              <a:t>To request late submissions, please send emails to </a:t>
            </a:r>
            <a:r>
              <a:rPr lang="en-US" sz="1800" dirty="0">
                <a:hlinkClick r:id="rId3">
                  <a:extLst>
                    <a:ext uri="{A12FA001-AC4F-418D-AE19-62706E023703}">
                      <ahyp:hlinkClr xmlns:ahyp="http://schemas.microsoft.com/office/drawing/2018/hyperlinkcolor" val="tx"/>
                    </a:ext>
                  </a:extLst>
                </a:hlinkClick>
              </a:rPr>
              <a:t>itis6200-staff@uncc.edu</a:t>
            </a:r>
            <a:r>
              <a:rPr lang="en-US" sz="1800" dirty="0"/>
              <a:t>. </a:t>
            </a:r>
          </a:p>
          <a:p>
            <a:pPr lvl="1">
              <a:lnSpc>
                <a:spcPct val="120000"/>
              </a:lnSpc>
            </a:pPr>
            <a:r>
              <a:rPr lang="en-US" sz="1800" dirty="0"/>
              <a:t>The maximum extension for every assignment or project is 3 days. </a:t>
            </a:r>
          </a:p>
          <a:p>
            <a:pPr lvl="1">
              <a:lnSpc>
                <a:spcPct val="120000"/>
              </a:lnSpc>
            </a:pPr>
            <a:r>
              <a:rPr lang="en-US" sz="1800" dirty="0"/>
              <a:t>For medical emergencies or extenuating circumstances, please have your senior tutor contact the instructor.</a:t>
            </a:r>
          </a:p>
          <a:p>
            <a:pPr lvl="0">
              <a:lnSpc>
                <a:spcPct val="120000"/>
              </a:lnSpc>
            </a:pPr>
            <a:r>
              <a:rPr lang="en-US" sz="2600" dirty="0"/>
              <a:t>It is okay to request an extension if things come up! We’re here to support you!</a:t>
            </a:r>
          </a:p>
          <a:p>
            <a:pPr lvl="1">
              <a:lnSpc>
                <a:spcPct val="120000"/>
              </a:lnSpc>
            </a:pPr>
            <a:r>
              <a:rPr lang="en-US" sz="1800" dirty="0"/>
              <a:t>Life happens.</a:t>
            </a:r>
          </a:p>
          <a:p>
            <a:pPr lvl="1">
              <a:lnSpc>
                <a:spcPct val="120000"/>
              </a:lnSpc>
            </a:pPr>
            <a:r>
              <a:rPr lang="en-US" sz="1800" dirty="0"/>
              <a:t>You can always request an extension for any reason (e.g. stress, other classes, etc.)</a:t>
            </a:r>
          </a:p>
          <a:p>
            <a:pPr lvl="1">
              <a:lnSpc>
                <a:spcPct val="120000"/>
              </a:lnSpc>
            </a:pPr>
            <a:r>
              <a:rPr lang="en-US" sz="1800" dirty="0"/>
              <a:t>We want to keep deadlines to make sure you’re on track to finish, while reducing the associated stress</a:t>
            </a: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 Policies: Late policy</a:t>
            </a:r>
            <a:endParaRPr dirty="0"/>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Half of Today: Introductions and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Staff introductions</a:t>
            </a:r>
            <a:endParaRPr sz="1800" dirty="0"/>
          </a:p>
          <a:p>
            <a:pPr marL="457200" lvl="0" indent="-342900" algn="l" rtl="0">
              <a:spcBef>
                <a:spcPts val="0"/>
              </a:spcBef>
              <a:spcAft>
                <a:spcPts val="0"/>
              </a:spcAft>
              <a:buSzPts val="1800"/>
              <a:buChar char="●"/>
            </a:pPr>
            <a:r>
              <a:rPr lang="en" dirty="0"/>
              <a:t>Course overview: </a:t>
            </a:r>
          </a:p>
          <a:p>
            <a:pPr lvl="1" indent="-342900">
              <a:buSzPts val="1800"/>
              <a:buChar char="●"/>
            </a:pPr>
            <a:r>
              <a:rPr lang="en" dirty="0"/>
              <a:t>What will you learn in this class?</a:t>
            </a:r>
            <a:endParaRPr dirty="0"/>
          </a:p>
          <a:p>
            <a:pPr marL="457200" lvl="0" indent="-342900" algn="l" rtl="0">
              <a:spcBef>
                <a:spcPts val="0"/>
              </a:spcBef>
              <a:spcAft>
                <a:spcPts val="0"/>
              </a:spcAft>
              <a:buSzPts val="1800"/>
              <a:buChar char="●"/>
            </a:pPr>
            <a:r>
              <a:rPr lang="en" dirty="0"/>
              <a:t>Course logistics</a:t>
            </a:r>
            <a:endParaRPr dirty="0"/>
          </a:p>
          <a:p>
            <a:pPr marL="914400" lvl="1" indent="-317500" algn="l" rtl="0">
              <a:spcBef>
                <a:spcPts val="0"/>
              </a:spcBef>
              <a:spcAft>
                <a:spcPts val="0"/>
              </a:spcAft>
              <a:buSzPts val="1400"/>
              <a:buChar char="○"/>
            </a:pPr>
            <a:r>
              <a:rPr lang="en" dirty="0"/>
              <a:t>Lectures, discussions, office hours, and exams</a:t>
            </a:r>
            <a:endParaRPr dirty="0"/>
          </a:p>
          <a:p>
            <a:pPr marL="914400" lvl="1" indent="-317500" algn="l" rtl="0">
              <a:spcBef>
                <a:spcPts val="0"/>
              </a:spcBef>
              <a:spcAft>
                <a:spcPts val="0"/>
              </a:spcAft>
              <a:buSzPts val="1400"/>
              <a:buChar char="○"/>
            </a:pPr>
            <a:r>
              <a:rPr lang="en" dirty="0"/>
              <a:t>Resources and communication platforms</a:t>
            </a:r>
            <a:endParaRPr dirty="0"/>
          </a:p>
          <a:p>
            <a:pPr marL="914400" lvl="1" indent="-317500" algn="l" rtl="0">
              <a:spcBef>
                <a:spcPts val="0"/>
              </a:spcBef>
              <a:spcAft>
                <a:spcPts val="0"/>
              </a:spcAft>
              <a:buSzPts val="1400"/>
              <a:buChar char="○"/>
            </a:pPr>
            <a:r>
              <a:rPr lang="en" dirty="0"/>
              <a:t>Collaboration and academic honesty</a:t>
            </a:r>
            <a:endParaRPr dirty="0"/>
          </a:p>
          <a:p>
            <a:pPr marL="914400" lvl="1" indent="-317500" algn="l" rtl="0">
              <a:spcBef>
                <a:spcPts val="0"/>
              </a:spcBef>
              <a:spcAft>
                <a:spcPts val="0"/>
              </a:spcAft>
              <a:buSzPts val="1400"/>
              <a:buChar char="○"/>
            </a:pPr>
            <a:r>
              <a:rPr lang="en" dirty="0"/>
              <a:t>Inclusive learning</a:t>
            </a:r>
            <a:endParaRPr dirty="0"/>
          </a:p>
          <a:p>
            <a:pPr marL="914400" lvl="1" indent="-317500" algn="l" rtl="0">
              <a:spcBef>
                <a:spcPts val="0"/>
              </a:spcBef>
              <a:spcAft>
                <a:spcPts val="0"/>
              </a:spcAft>
              <a:buSzPts val="1400"/>
              <a:buChar char="○"/>
            </a:pPr>
            <a:r>
              <a:rPr lang="en" dirty="0"/>
              <a:t>Stress management and mental health</a:t>
            </a:r>
            <a:endParaRPr dirty="0"/>
          </a:p>
          <a:p>
            <a:pPr marL="914400" lvl="1" indent="-317500" algn="l" rtl="0">
              <a:spcBef>
                <a:spcPts val="0"/>
              </a:spcBef>
              <a:spcAft>
                <a:spcPts val="0"/>
              </a:spcAft>
              <a:buSzPts val="1400"/>
              <a:buChar char="○"/>
            </a:pPr>
            <a:r>
              <a:rPr lang="en" dirty="0"/>
              <a:t>Ethics</a:t>
            </a:r>
            <a:endParaRPr dirty="0"/>
          </a:p>
          <a:p>
            <a:pPr marL="914400" lvl="1" indent="-317500" algn="l" rtl="0">
              <a:spcBef>
                <a:spcPts val="0"/>
              </a:spcBef>
              <a:spcAft>
                <a:spcPts val="0"/>
              </a:spcAft>
              <a:buSzPts val="1400"/>
              <a:buChar char="○"/>
            </a:pPr>
            <a:r>
              <a:rPr lang="en-US" dirty="0"/>
              <a:t>Non-discrimination</a:t>
            </a:r>
            <a:endParaRPr dirty="0"/>
          </a:p>
          <a:p>
            <a:pPr marL="457200" lvl="0" indent="-342900" algn="l" rtl="0">
              <a:spcBef>
                <a:spcPts val="0"/>
              </a:spcBef>
              <a:spcAft>
                <a:spcPts val="0"/>
              </a:spcAft>
              <a:buSzPts val="1800"/>
              <a:buChar char="●"/>
            </a:pPr>
            <a:r>
              <a:rPr lang="en" dirty="0"/>
              <a:t>What is security? Why is it important?</a:t>
            </a:r>
            <a:endParaRPr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Are you facing barriers in school due to a disability?</a:t>
            </a:r>
            <a:endParaRPr sz="2400" dirty="0"/>
          </a:p>
          <a:p>
            <a:pPr lvl="1"/>
            <a:r>
              <a:rPr lang="en-US" sz="1800" dirty="0">
                <a:hlinkClick r:id="rId3"/>
              </a:rPr>
              <a:t>Office of Disability Services</a:t>
            </a:r>
            <a:endParaRPr lang="en-US" sz="1800" dirty="0"/>
          </a:p>
          <a:p>
            <a:pPr lvl="1"/>
            <a:r>
              <a:rPr lang="en-US" sz="1800" dirty="0">
                <a:hlinkClick r:id="rId4"/>
              </a:rPr>
              <a:t>University Center for Academic Excellence</a:t>
            </a:r>
            <a:r>
              <a:rPr lang="en-US" sz="1800" dirty="0"/>
              <a:t> </a:t>
            </a:r>
          </a:p>
          <a:p>
            <a:pPr marL="457200" lvl="0" indent="-342900" algn="l" rtl="0">
              <a:spcBef>
                <a:spcPts val="0"/>
              </a:spcBef>
              <a:spcAft>
                <a:spcPts val="0"/>
              </a:spcAft>
              <a:buSzPts val="1800"/>
              <a:buChar char="●"/>
            </a:pPr>
            <a:r>
              <a:rPr lang="en" sz="2400" dirty="0"/>
              <a:t>Our goal is to teach you the material in our course. The more accessible we can make it, the better.</a:t>
            </a:r>
            <a:endParaRPr sz="2400" dirty="0"/>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 dirty="0"/>
              <a:t>Class Policies: Inclusive Learning</a:t>
            </a:r>
            <a:br>
              <a:rPr lang="en-US" b="1" i="0" dirty="0">
                <a:solidFill>
                  <a:srgbClr val="000000"/>
                </a:solidFill>
                <a:effectLst/>
                <a:latin typeface="Optima" panose="02000503060000020004" pitchFamily="2" charset="0"/>
              </a:rPr>
            </a:br>
            <a:endParaRPr dirty="0"/>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Asking questions and helping others is encouraged</a:t>
            </a:r>
            <a:endParaRPr sz="2400" dirty="0"/>
          </a:p>
          <a:p>
            <a:pPr marL="914400" lvl="1" indent="-317500" algn="l" rtl="0">
              <a:spcBef>
                <a:spcPts val="0"/>
              </a:spcBef>
              <a:spcAft>
                <a:spcPts val="0"/>
              </a:spcAft>
              <a:buSzPts val="1400"/>
              <a:buChar char="○"/>
            </a:pPr>
            <a:r>
              <a:rPr lang="en" sz="1800" dirty="0"/>
              <a:t>Discussing course topics with other is welcome!</a:t>
            </a:r>
          </a:p>
          <a:p>
            <a:pPr marL="914400" lvl="1" indent="-317500" algn="l" rtl="0">
              <a:spcBef>
                <a:spcPts val="0"/>
              </a:spcBef>
              <a:spcAft>
                <a:spcPts val="0"/>
              </a:spcAft>
              <a:buSzPts val="1400"/>
              <a:buChar char="○"/>
            </a:pPr>
            <a:r>
              <a:rPr lang="en" sz="1800" dirty="0"/>
              <a:t>Make sure you can walk through the problems yourself</a:t>
            </a:r>
          </a:p>
          <a:p>
            <a:pPr lvl="1"/>
            <a:r>
              <a:rPr lang="en-US" sz="1800" dirty="0"/>
              <a:t>The answers you submit for evaluation must be results of your own efforts.</a:t>
            </a:r>
            <a:endParaRPr sz="1800" dirty="0"/>
          </a:p>
          <a:p>
            <a:pPr marL="457200" lvl="0" indent="-342900" algn="l" rtl="0">
              <a:spcBef>
                <a:spcPts val="0"/>
              </a:spcBef>
              <a:spcAft>
                <a:spcPts val="0"/>
              </a:spcAft>
              <a:buSzPts val="1800"/>
              <a:buChar char="●"/>
            </a:pPr>
            <a:r>
              <a:rPr lang="en" sz="2400" dirty="0"/>
              <a:t>Limits of collaboration</a:t>
            </a:r>
            <a:endParaRPr sz="2400" dirty="0"/>
          </a:p>
          <a:p>
            <a:pPr marL="914400" lvl="1" indent="-317500" algn="l" rtl="0">
              <a:spcBef>
                <a:spcPts val="0"/>
              </a:spcBef>
              <a:spcAft>
                <a:spcPts val="0"/>
              </a:spcAft>
              <a:buSzPts val="1400"/>
              <a:buChar char="○"/>
            </a:pPr>
            <a:r>
              <a:rPr lang="en" sz="1800" dirty="0"/>
              <a:t>Don’t share solutions with each other </a:t>
            </a:r>
          </a:p>
          <a:p>
            <a:pPr marL="914400" lvl="1" indent="-317500" algn="l" rtl="0">
              <a:spcBef>
                <a:spcPts val="0"/>
              </a:spcBef>
              <a:spcAft>
                <a:spcPts val="0"/>
              </a:spcAft>
              <a:buSzPts val="1400"/>
              <a:buChar char="○"/>
            </a:pPr>
            <a:r>
              <a:rPr lang="en" sz="1800" dirty="0"/>
              <a:t>You should never see or have possession of anyone else’s solutions—including from past semesters</a:t>
            </a:r>
          </a:p>
          <a:p>
            <a:pPr marL="914400" lvl="1" indent="-317500" algn="l" rtl="0">
              <a:spcBef>
                <a:spcPts val="0"/>
              </a:spcBef>
              <a:spcAft>
                <a:spcPts val="0"/>
              </a:spcAft>
              <a:buSzPts val="1400"/>
              <a:buChar char="○"/>
            </a:pPr>
            <a:r>
              <a:rPr lang="en" sz="1800" dirty="0"/>
              <a:t>Do not look on the web (or generative AI) for solutions</a:t>
            </a:r>
            <a:endParaRPr sz="1800" dirty="0"/>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Class Policies: Academic Honesty</a:t>
            </a:r>
            <a:endParaRPr/>
          </a:p>
        </p:txBody>
      </p:sp>
      <p:sp>
        <p:nvSpPr>
          <p:cNvPr id="299" name="Google Shape;299;p3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We’re here to help! There are plenty of staff and resources available for you</a:t>
            </a:r>
            <a:endParaRPr sz="2400" dirty="0"/>
          </a:p>
          <a:p>
            <a:pPr marL="914400" lvl="1" indent="-317500" algn="l" rtl="0">
              <a:spcBef>
                <a:spcPts val="0"/>
              </a:spcBef>
              <a:spcAft>
                <a:spcPts val="0"/>
              </a:spcAft>
              <a:buSzPts val="1400"/>
              <a:buChar char="○"/>
            </a:pPr>
            <a:r>
              <a:rPr lang="en" sz="1600" dirty="0"/>
              <a:t>You can always talk to a staff member if you’re feeling stressed or tempted to cheat</a:t>
            </a:r>
            <a:endParaRPr sz="1600" dirty="0"/>
          </a:p>
          <a:p>
            <a:pPr marL="457200" lvl="0" indent="-342900" algn="l" rtl="0">
              <a:spcBef>
                <a:spcPts val="0"/>
              </a:spcBef>
              <a:spcAft>
                <a:spcPts val="0"/>
              </a:spcAft>
              <a:buSzPts val="1800"/>
              <a:buChar char="●"/>
            </a:pPr>
            <a:r>
              <a:rPr lang="en" sz="2400" dirty="0"/>
              <a:t>Academic dishonesty policies</a:t>
            </a:r>
            <a:endParaRPr sz="2400" dirty="0"/>
          </a:p>
          <a:p>
            <a:pPr marL="914400" lvl="1" indent="-317500" algn="l" rtl="0">
              <a:spcBef>
                <a:spcPts val="0"/>
              </a:spcBef>
              <a:spcAft>
                <a:spcPts val="0"/>
              </a:spcAft>
              <a:buSzPts val="1400"/>
              <a:buChar char="○"/>
            </a:pPr>
            <a:r>
              <a:rPr lang="en" sz="1600" dirty="0"/>
              <a:t>At minimum, the student will receive negative points on the assignment</a:t>
            </a:r>
            <a:endParaRPr sz="1600" dirty="0"/>
          </a:p>
          <a:p>
            <a:pPr marL="1371600" lvl="2" indent="-317500" algn="l" rtl="0">
              <a:spcBef>
                <a:spcPts val="0"/>
              </a:spcBef>
              <a:spcAft>
                <a:spcPts val="0"/>
              </a:spcAft>
              <a:buSzPts val="1400"/>
              <a:buChar char="■"/>
            </a:pPr>
            <a:r>
              <a:rPr lang="en" sz="1600" dirty="0"/>
              <a:t>Example: If the midterm is worth 150 points, the student will receive a score of -150 on the midterm.</a:t>
            </a:r>
            <a:endParaRPr sz="1600" dirty="0"/>
          </a:p>
          <a:p>
            <a:pPr lvl="1"/>
            <a:r>
              <a:rPr lang="en" sz="1600" dirty="0"/>
              <a:t>The student will be referred to the </a:t>
            </a:r>
            <a:r>
              <a:rPr lang="en-US" sz="1600" dirty="0">
                <a:hlinkClick r:id="rId3"/>
              </a:rPr>
              <a:t>Student Accountability &amp; Conflict Resolution</a:t>
            </a:r>
            <a:endParaRPr sz="1600" dirty="0"/>
          </a:p>
          <a:p>
            <a:pPr marL="914400" lvl="1" indent="-317500" algn="l" rtl="0">
              <a:spcBef>
                <a:spcPts val="0"/>
              </a:spcBef>
              <a:spcAft>
                <a:spcPts val="0"/>
              </a:spcAft>
              <a:buSzPts val="1400"/>
              <a:buChar char="○"/>
            </a:pPr>
            <a:r>
              <a:rPr lang="en" sz="1600" dirty="0"/>
              <a:t>If you take the class honestly, you don’t need to worry about these!</a:t>
            </a:r>
            <a:endParaRPr sz="1600" dirty="0"/>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 this class, you will learn a lot about attacks out of necessity</a:t>
            </a:r>
            <a:endParaRPr sz="2000" dirty="0"/>
          </a:p>
          <a:p>
            <a:pPr marL="914400" lvl="1" indent="-317500" algn="l" rtl="0">
              <a:spcBef>
                <a:spcPts val="0"/>
              </a:spcBef>
              <a:spcAft>
                <a:spcPts val="0"/>
              </a:spcAft>
              <a:buSzPts val="1400"/>
              <a:buChar char="○"/>
            </a:pPr>
            <a:r>
              <a:rPr lang="en" sz="1600" dirty="0"/>
              <a:t>To be able to defend against the attacker, you must learn the techniques that attackers use</a:t>
            </a:r>
            <a:endParaRPr sz="1600" dirty="0"/>
          </a:p>
          <a:p>
            <a:pPr marL="457200" lvl="0" indent="-342900" algn="l" rtl="0">
              <a:spcBef>
                <a:spcPts val="0"/>
              </a:spcBef>
              <a:spcAft>
                <a:spcPts val="0"/>
              </a:spcAft>
              <a:buSzPts val="1800"/>
              <a:buChar char="●"/>
            </a:pPr>
            <a:r>
              <a:rPr lang="en" sz="2000" dirty="0"/>
              <a:t>It is usually okay to break into your own systems</a:t>
            </a:r>
            <a:endParaRPr sz="2000" dirty="0"/>
          </a:p>
          <a:p>
            <a:pPr marL="914400" lvl="1" indent="-317500" algn="l" rtl="0">
              <a:spcBef>
                <a:spcPts val="0"/>
              </a:spcBef>
              <a:spcAft>
                <a:spcPts val="0"/>
              </a:spcAft>
              <a:buSzPts val="1400"/>
              <a:buChar char="○"/>
            </a:pPr>
            <a:r>
              <a:rPr lang="en" sz="1600" dirty="0"/>
              <a:t>This is a great way to evaluate your own systems</a:t>
            </a:r>
            <a:endParaRPr sz="1600" dirty="0"/>
          </a:p>
          <a:p>
            <a:pPr marL="457200" lvl="0" indent="-342900" algn="l" rtl="0">
              <a:spcBef>
                <a:spcPts val="0"/>
              </a:spcBef>
              <a:spcAft>
                <a:spcPts val="0"/>
              </a:spcAft>
              <a:buSzPts val="1800"/>
              <a:buChar char="●"/>
            </a:pPr>
            <a:r>
              <a:rPr lang="en" sz="2000" dirty="0"/>
              <a:t>It is usually okay to break into someone else’s systems with their explicit permission</a:t>
            </a:r>
            <a:endParaRPr sz="2000" dirty="0"/>
          </a:p>
          <a:p>
            <a:pPr marL="457200" lvl="0" indent="-342900" algn="l" rtl="0">
              <a:spcBef>
                <a:spcPts val="0"/>
              </a:spcBef>
              <a:spcAft>
                <a:spcPts val="0"/>
              </a:spcAft>
              <a:buSzPts val="1800"/>
              <a:buChar char="●"/>
            </a:pPr>
            <a:r>
              <a:rPr lang="en" sz="2000" dirty="0"/>
              <a:t>It is </a:t>
            </a:r>
            <a:r>
              <a:rPr lang="en" sz="2000" b="1" dirty="0"/>
              <a:t>grossly unethical</a:t>
            </a:r>
            <a:r>
              <a:rPr lang="en" sz="2000" dirty="0"/>
              <a:t> and </a:t>
            </a:r>
            <a:r>
              <a:rPr lang="en" sz="2000" b="1" dirty="0"/>
              <a:t>exceedingly criminal</a:t>
            </a:r>
            <a:r>
              <a:rPr lang="en" sz="2000" dirty="0"/>
              <a:t> to break into someone else’s systems without their permission</a:t>
            </a:r>
            <a:endParaRPr sz="2000" dirty="0"/>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Ethics</a:t>
            </a:r>
            <a:endParaRPr/>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3F5-A029-6FA3-7B54-716742390D31}"/>
              </a:ext>
            </a:extLst>
          </p:cNvPr>
          <p:cNvSpPr>
            <a:spLocks noGrp="1"/>
          </p:cNvSpPr>
          <p:nvPr>
            <p:ph type="title"/>
          </p:nvPr>
        </p:nvSpPr>
        <p:spPr/>
        <p:txBody>
          <a:bodyPr>
            <a:normAutofit fontScale="90000"/>
          </a:bodyPr>
          <a:lstStyle/>
          <a:p>
            <a:r>
              <a:rPr lang="en-US" b="1" i="0" dirty="0">
                <a:solidFill>
                  <a:srgbClr val="000000"/>
                </a:solidFill>
                <a:effectLst/>
                <a:latin typeface="Optima" panose="02000503060000020004" pitchFamily="2" charset="0"/>
              </a:rPr>
              <a:t>Non-Discrimination</a:t>
            </a:r>
            <a:br>
              <a:rPr lang="en-US" b="1" i="0" dirty="0">
                <a:solidFill>
                  <a:srgbClr val="000000"/>
                </a:solidFill>
                <a:effectLst/>
                <a:latin typeface="Optima" panose="02000503060000020004" pitchFamily="2" charset="0"/>
              </a:rPr>
            </a:br>
            <a:br>
              <a:rPr lang="en-US" dirty="0"/>
            </a:br>
            <a:endParaRPr lang="en-US" dirty="0"/>
          </a:p>
        </p:txBody>
      </p:sp>
      <p:sp>
        <p:nvSpPr>
          <p:cNvPr id="3" name="Text Placeholder 2">
            <a:extLst>
              <a:ext uri="{FF2B5EF4-FFF2-40B4-BE49-F238E27FC236}">
                <a16:creationId xmlns:a16="http://schemas.microsoft.com/office/drawing/2014/main" id="{B56CE879-6DC4-D907-E84A-CBD17E7E2BCD}"/>
              </a:ext>
            </a:extLst>
          </p:cNvPr>
          <p:cNvSpPr>
            <a:spLocks noGrp="1"/>
          </p:cNvSpPr>
          <p:nvPr>
            <p:ph type="body" idx="1"/>
          </p:nvPr>
        </p:nvSpPr>
        <p:spPr>
          <a:xfrm>
            <a:off x="198500" y="1246825"/>
            <a:ext cx="8712744" cy="3765600"/>
          </a:xfrm>
        </p:spPr>
        <p:txBody>
          <a:bodyPr/>
          <a:lstStyle/>
          <a:p>
            <a:r>
              <a:rPr lang="en-US" sz="2000" dirty="0"/>
              <a:t>No student will be discriminated against in this class based on age, race, nationality, religion, sexual orientation, gender identity/expression, veteran’s status, country of origin, or group affiliation. </a:t>
            </a:r>
          </a:p>
          <a:p>
            <a:r>
              <a:rPr lang="en-US" sz="2000" dirty="0"/>
              <a:t>Any student who does not behave in a respectful manner may be asked to leave the classroom. </a:t>
            </a:r>
          </a:p>
          <a:p>
            <a:r>
              <a:rPr lang="en-US" sz="2000" dirty="0"/>
              <a:t>Students with continuous or repeated disrespectful behavior will be referred to the Office of Student Conduct or the </a:t>
            </a:r>
            <a:r>
              <a:rPr lang="en-US" sz="2000" dirty="0">
                <a:hlinkClick r:id="rId2">
                  <a:extLst>
                    <a:ext uri="{A12FA001-AC4F-418D-AE19-62706E023703}">
                      <ahyp:hlinkClr xmlns:ahyp="http://schemas.microsoft.com/office/drawing/2018/hyperlinkcolor" val="tx"/>
                    </a:ext>
                  </a:extLst>
                </a:hlinkClick>
              </a:rPr>
              <a:t>Title IX Office</a:t>
            </a:r>
            <a:r>
              <a:rPr lang="en-US" sz="2000" dirty="0"/>
              <a:t>. </a:t>
            </a:r>
          </a:p>
        </p:txBody>
      </p:sp>
      <p:sp>
        <p:nvSpPr>
          <p:cNvPr id="4" name="Slide Number Placeholder 3">
            <a:extLst>
              <a:ext uri="{FF2B5EF4-FFF2-40B4-BE49-F238E27FC236}">
                <a16:creationId xmlns:a16="http://schemas.microsoft.com/office/drawing/2014/main" id="{34F8969A-6925-8703-5F7A-51A306F4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634856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We want to reduce your stress where we can</a:t>
            </a:r>
            <a:endParaRPr sz="2000" dirty="0"/>
          </a:p>
          <a:p>
            <a:pPr marL="457200" lvl="0" indent="-342900" algn="l" rtl="0">
              <a:spcBef>
                <a:spcPts val="0"/>
              </a:spcBef>
              <a:spcAft>
                <a:spcPts val="0"/>
              </a:spcAft>
              <a:buSzPts val="1800"/>
              <a:buChar char="●"/>
            </a:pPr>
            <a:r>
              <a:rPr lang="en" sz="2000" b="1" dirty="0"/>
              <a:t>Your health is more important than this course</a:t>
            </a:r>
            <a:endParaRPr sz="2000" b="1" dirty="0"/>
          </a:p>
          <a:p>
            <a:pPr marL="457200" lvl="0" indent="-342900" algn="l" rtl="0">
              <a:spcBef>
                <a:spcPts val="0"/>
              </a:spcBef>
              <a:spcAft>
                <a:spcPts val="0"/>
              </a:spcAft>
              <a:buSzPts val="1800"/>
              <a:buChar char="●"/>
            </a:pPr>
            <a:r>
              <a:rPr lang="en" sz="2000" dirty="0"/>
              <a:t>If you feel overwhelmed, there are options</a:t>
            </a:r>
            <a:endParaRPr sz="2000" dirty="0"/>
          </a:p>
          <a:p>
            <a:pPr marL="914400" lvl="1" indent="-317500" algn="l" rtl="0">
              <a:spcBef>
                <a:spcPts val="0"/>
              </a:spcBef>
              <a:spcAft>
                <a:spcPts val="0"/>
              </a:spcAft>
              <a:buSzPts val="1400"/>
              <a:buChar char="○"/>
            </a:pPr>
            <a:r>
              <a:rPr lang="en" sz="1600" dirty="0"/>
              <a:t>Academically: Ask on Canvas, talk to staff in office hours, set up a meeting with staff to make a plan for your success this semester</a:t>
            </a:r>
            <a:endParaRPr sz="1600" dirty="0"/>
          </a:p>
          <a:p>
            <a:pPr marL="914400" lvl="1" indent="-317500" algn="l" rtl="0">
              <a:spcBef>
                <a:spcPts val="0"/>
              </a:spcBef>
              <a:spcAft>
                <a:spcPts val="0"/>
              </a:spcAft>
              <a:buSzPts val="1400"/>
              <a:buChar char="○"/>
            </a:pPr>
            <a:r>
              <a:rPr lang="en" sz="1600" dirty="0"/>
              <a:t>Non-academic:</a:t>
            </a:r>
            <a:endParaRPr sz="1600" dirty="0"/>
          </a:p>
          <a:p>
            <a:pPr lvl="2"/>
            <a:r>
              <a:rPr lang="en-US" sz="1600" dirty="0"/>
              <a:t>The </a:t>
            </a:r>
            <a:r>
              <a:rPr lang="en-US" sz="1600" dirty="0">
                <a:hlinkClick r:id="rId3"/>
              </a:rPr>
              <a:t>Center for Counseling and Psychological Services</a:t>
            </a:r>
            <a:r>
              <a:rPr lang="en-US" sz="1600" dirty="0"/>
              <a:t> line 704‑687‑0311 is a support line (with </a:t>
            </a:r>
            <a:r>
              <a:rPr lang="en-US" sz="1600" dirty="0">
                <a:hlinkClick r:id="rId4"/>
              </a:rPr>
              <a:t>after hour support</a:t>
            </a:r>
            <a:r>
              <a:rPr lang="en-US" sz="1600" dirty="0"/>
              <a:t>) for students who have mental health concerns, whether they are in immediate distress or not, on-campus or elsewhere.</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r>
              <a:rPr lang="en-US" sz="2400" dirty="0"/>
              <a:t>The following materials, equipment, websites, or tools are prohibited for completing course assignments, quizzes or examinations, or other academic exercises unless I explicitly permit such use for legitimate pedagogical purposes:</a:t>
            </a:r>
          </a:p>
          <a:p>
            <a:pPr lvl="1"/>
            <a:r>
              <a:rPr lang="en-US" sz="1800" dirty="0"/>
              <a:t>Generative AI tools, which may include </a:t>
            </a:r>
            <a:r>
              <a:rPr lang="en-US" sz="1800" dirty="0" err="1"/>
              <a:t>ChatGPT</a:t>
            </a:r>
            <a:r>
              <a:rPr lang="en-US" sz="1800" dirty="0"/>
              <a:t> or other generative artificial intelligence tools</a:t>
            </a:r>
          </a:p>
          <a:p>
            <a:pPr lvl="1"/>
            <a:r>
              <a:rPr lang="en-US" sz="1800" dirty="0"/>
              <a:t>Online course material suppliers like </a:t>
            </a:r>
            <a:r>
              <a:rPr lang="en-US" sz="1800" dirty="0" err="1"/>
              <a:t>CourseHero</a:t>
            </a:r>
            <a:r>
              <a:rPr lang="en-US" sz="1800" dirty="0"/>
              <a:t> or Chegg, etc.</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algn="l"/>
            <a:r>
              <a:rPr lang="en-US" dirty="0"/>
              <a:t>Prohibit Use of Unauthorized Materials</a:t>
            </a:r>
            <a:br>
              <a:rPr lang="en-US" dirty="0"/>
            </a:br>
            <a:br>
              <a:rPr lang="en-US" dirty="0"/>
            </a:br>
            <a:endParaRPr lang="en-US" dirty="0"/>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043071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200" dirty="0"/>
              <a:t>Enforcing a desired property </a:t>
            </a:r>
            <a:r>
              <a:rPr lang="en" sz="2200" i="1" dirty="0"/>
              <a:t>in the presence of an attacker</a:t>
            </a:r>
            <a:endParaRPr sz="2200" i="1"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2171700" lvl="0" indent="0" algn="l" rtl="0">
              <a:lnSpc>
                <a:spcPct val="100000"/>
              </a:lnSpc>
              <a:spcBef>
                <a:spcPts val="1200"/>
              </a:spcBef>
              <a:spcAft>
                <a:spcPts val="0"/>
              </a:spcAft>
              <a:buNone/>
            </a:pPr>
            <a:r>
              <a:rPr lang="en" dirty="0"/>
              <a:t>data confidentiality</a:t>
            </a:r>
            <a:endParaRPr dirty="0"/>
          </a:p>
          <a:p>
            <a:pPr marL="2171700" lvl="0" indent="0" algn="l" rtl="0">
              <a:lnSpc>
                <a:spcPct val="100000"/>
              </a:lnSpc>
              <a:spcBef>
                <a:spcPts val="1200"/>
              </a:spcBef>
              <a:spcAft>
                <a:spcPts val="0"/>
              </a:spcAft>
              <a:buNone/>
            </a:pPr>
            <a:r>
              <a:rPr lang="en" dirty="0"/>
              <a:t>user privacy</a:t>
            </a:r>
            <a:endParaRPr dirty="0"/>
          </a:p>
          <a:p>
            <a:pPr marL="2171700" lvl="0" indent="0" algn="l" rtl="0">
              <a:lnSpc>
                <a:spcPct val="100000"/>
              </a:lnSpc>
              <a:spcBef>
                <a:spcPts val="1200"/>
              </a:spcBef>
              <a:spcAft>
                <a:spcPts val="0"/>
              </a:spcAft>
              <a:buNone/>
            </a:pPr>
            <a:r>
              <a:rPr lang="en" dirty="0"/>
              <a:t>data and computation integrity</a:t>
            </a:r>
            <a:endParaRPr dirty="0"/>
          </a:p>
          <a:p>
            <a:pPr marL="2171700" lvl="0" indent="0" algn="l" rtl="0">
              <a:lnSpc>
                <a:spcPct val="100000"/>
              </a:lnSpc>
              <a:spcBef>
                <a:spcPts val="1200"/>
              </a:spcBef>
              <a:spcAft>
                <a:spcPts val="0"/>
              </a:spcAft>
              <a:buNone/>
            </a:pPr>
            <a:r>
              <a:rPr lang="en" dirty="0"/>
              <a:t>authentication</a:t>
            </a:r>
            <a:endParaRPr dirty="0"/>
          </a:p>
          <a:p>
            <a:pPr marL="2171700" lvl="0" indent="0" algn="l" rtl="0">
              <a:lnSpc>
                <a:spcPct val="100000"/>
              </a:lnSpc>
              <a:spcBef>
                <a:spcPts val="1200"/>
              </a:spcBef>
              <a:spcAft>
                <a:spcPts val="0"/>
              </a:spcAft>
              <a:buNone/>
            </a:pPr>
            <a:r>
              <a:rPr lang="en" dirty="0"/>
              <a:t>availability</a:t>
            </a:r>
            <a:endParaRPr dirty="0"/>
          </a:p>
          <a:p>
            <a:pPr marL="2171700" lvl="0" indent="0" algn="l" rtl="0">
              <a:lnSpc>
                <a:spcPct val="100000"/>
              </a:lnSpc>
              <a:spcBef>
                <a:spcPts val="1200"/>
              </a:spcBef>
              <a:spcAft>
                <a:spcPts val="1200"/>
              </a:spcAft>
              <a:buNone/>
            </a:pPr>
            <a:r>
              <a:rPr lang="en" dirty="0"/>
              <a:t>…</a:t>
            </a:r>
            <a:endParaRPr dirty="0"/>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It is important for our</a:t>
            </a:r>
            <a:endParaRPr sz="2400" dirty="0"/>
          </a:p>
          <a:p>
            <a:pPr marL="914400" lvl="1" indent="-317500" algn="l" rtl="0">
              <a:spcBef>
                <a:spcPts val="0"/>
              </a:spcBef>
              <a:spcAft>
                <a:spcPts val="0"/>
              </a:spcAft>
              <a:buSzPts val="1400"/>
              <a:buChar char="○"/>
            </a:pPr>
            <a:r>
              <a:rPr lang="en" sz="1800" dirty="0"/>
              <a:t>physical safety</a:t>
            </a:r>
            <a:endParaRPr sz="1800" dirty="0"/>
          </a:p>
          <a:p>
            <a:pPr marL="914400" lvl="1" indent="-317500" algn="l" rtl="0">
              <a:spcBef>
                <a:spcPts val="0"/>
              </a:spcBef>
              <a:spcAft>
                <a:spcPts val="0"/>
              </a:spcAft>
              <a:buSzPts val="1400"/>
              <a:buChar char="○"/>
            </a:pPr>
            <a:r>
              <a:rPr lang="en" sz="1800" dirty="0"/>
              <a:t>confidentiality/privacy</a:t>
            </a:r>
            <a:endParaRPr sz="1800" dirty="0"/>
          </a:p>
          <a:p>
            <a:pPr marL="914400" lvl="1" indent="-317500" algn="l" rtl="0">
              <a:spcBef>
                <a:spcPts val="0"/>
              </a:spcBef>
              <a:spcAft>
                <a:spcPts val="0"/>
              </a:spcAft>
              <a:buSzPts val="1400"/>
              <a:buChar char="○"/>
            </a:pPr>
            <a:r>
              <a:rPr lang="en" sz="1800" dirty="0"/>
              <a:t>functionality</a:t>
            </a:r>
            <a:endParaRPr sz="1800" dirty="0"/>
          </a:p>
          <a:p>
            <a:pPr marL="914400" lvl="1" indent="-317500" algn="l" rtl="0">
              <a:spcBef>
                <a:spcPts val="0"/>
              </a:spcBef>
              <a:spcAft>
                <a:spcPts val="0"/>
              </a:spcAft>
              <a:buSzPts val="1400"/>
              <a:buChar char="○"/>
            </a:pPr>
            <a:r>
              <a:rPr lang="en" sz="1800" dirty="0"/>
              <a:t>protecting our assets</a:t>
            </a:r>
            <a:endParaRPr sz="1800" dirty="0"/>
          </a:p>
          <a:p>
            <a:pPr marL="914400" lvl="1" indent="-317500" algn="l" rtl="0">
              <a:spcBef>
                <a:spcPts val="0"/>
              </a:spcBef>
              <a:spcAft>
                <a:spcPts val="0"/>
              </a:spcAft>
              <a:buSzPts val="1400"/>
              <a:buChar char="○"/>
            </a:pPr>
            <a:r>
              <a:rPr lang="en" sz="1800" dirty="0"/>
              <a:t>successful business</a:t>
            </a:r>
            <a:endParaRPr sz="1800" dirty="0"/>
          </a:p>
          <a:p>
            <a:pPr marL="914400" lvl="1" indent="-317500" algn="l" rtl="0">
              <a:spcBef>
                <a:spcPts val="0"/>
              </a:spcBef>
              <a:spcAft>
                <a:spcPts val="0"/>
              </a:spcAft>
              <a:buSzPts val="1400"/>
              <a:buChar char="○"/>
            </a:pPr>
            <a:r>
              <a:rPr lang="en" sz="1800" dirty="0"/>
              <a:t>a country’s economy and safety</a:t>
            </a:r>
            <a:endParaRPr sz="1800" dirty="0"/>
          </a:p>
          <a:p>
            <a:pPr marL="914400" lvl="1" indent="-317500" algn="l" rtl="0">
              <a:spcBef>
                <a:spcPts val="0"/>
              </a:spcBef>
              <a:spcAft>
                <a:spcPts val="0"/>
              </a:spcAft>
              <a:buSzPts val="1400"/>
              <a:buChar char="○"/>
            </a:pPr>
            <a:r>
              <a:rPr lang="en" sz="1800" dirty="0"/>
              <a:t>and so on…</a:t>
            </a:r>
            <a:endParaRPr sz="1800" dirty="0"/>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18,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National security</a:t>
            </a:r>
            <a:endParaRPr/>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a:solidFill>
                            <a:srgbClr val="595959"/>
                          </a:solidFill>
                        </a:rPr>
                        <a:t>A Wall Street Journal reconstruction of the worst known hack into the nation’s power system reveals attacks on hundreds of small contractors</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None/>
                      </a:pPr>
                      <a:endParaRPr sz="60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Everything!</a:t>
            </a:r>
            <a:endParaRPr/>
          </a:p>
          <a:p>
            <a:pPr marL="914400" lvl="1" indent="-317500" algn="l" rtl="0">
              <a:spcBef>
                <a:spcPts val="0"/>
              </a:spcBef>
              <a:spcAft>
                <a:spcPts val="0"/>
              </a:spcAft>
              <a:buSzPts val="1400"/>
              <a:buChar char="○"/>
            </a:pPr>
            <a:r>
              <a:rPr lang="en"/>
              <a:t>Especially things connected to the Internet</a:t>
            </a:r>
            <a:endParaRPr/>
          </a:p>
          <a:p>
            <a:pPr marL="914400" lvl="1" indent="-317500" algn="l" rtl="0">
              <a:spcBef>
                <a:spcPts val="0"/>
              </a:spcBef>
              <a:spcAft>
                <a:spcPts val="0"/>
              </a:spcAft>
              <a:buSzPts val="1400"/>
              <a:buChar char="○"/>
            </a:pPr>
            <a:r>
              <a:rPr lang="en"/>
              <a:t>Assume that every system is a target</a:t>
            </a:r>
            <a:endParaRPr/>
          </a:p>
          <a:p>
            <a:pPr marL="914400" lvl="1" indent="-317500" algn="l" rtl="0">
              <a:spcBef>
                <a:spcPts val="0"/>
              </a:spcBef>
              <a:spcAft>
                <a:spcPts val="0"/>
              </a:spcAft>
              <a:buSzPts val="1400"/>
              <a:buChar char="○"/>
            </a:pPr>
            <a:r>
              <a:rPr lang="en"/>
              <a:t>A casino was hacked because a fish-tank thermometer was hacked within the network</a:t>
            </a:r>
            <a:endParaRPr/>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Principles</a:t>
            </a:r>
            <a:endParaRPr/>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398" name="Google Shape;398;p49"/>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Second Half of Today: Security Principles</a:t>
            </a:r>
            <a:endParaRPr/>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Security principles</a:t>
            </a:r>
            <a:endParaRPr/>
          </a:p>
          <a:p>
            <a:pPr marL="914400" lvl="1" indent="-317500" algn="l" rtl="0">
              <a:spcBef>
                <a:spcPts val="0"/>
              </a:spcBef>
              <a:spcAft>
                <a:spcPts val="0"/>
              </a:spcAft>
              <a:buSzPts val="1400"/>
              <a:buChar char="○"/>
            </a:pPr>
            <a:r>
              <a:rPr lang="en"/>
              <a:t>Know your threat model</a:t>
            </a:r>
            <a:endParaRPr/>
          </a:p>
          <a:p>
            <a:pPr marL="914400" lvl="1" indent="-317500" algn="l" rtl="0">
              <a:spcBef>
                <a:spcPts val="0"/>
              </a:spcBef>
              <a:spcAft>
                <a:spcPts val="0"/>
              </a:spcAft>
              <a:buSzPts val="1400"/>
              <a:buChar char="○"/>
            </a:pPr>
            <a:r>
              <a:rPr lang="en"/>
              <a:t>Consider human factors</a:t>
            </a:r>
            <a:endParaRPr/>
          </a:p>
          <a:p>
            <a:pPr marL="914400" lvl="1" indent="-317500" algn="l" rtl="0">
              <a:spcBef>
                <a:spcPts val="0"/>
              </a:spcBef>
              <a:spcAft>
                <a:spcPts val="0"/>
              </a:spcAft>
              <a:buSzPts val="1400"/>
              <a:buChar char="○"/>
            </a:pPr>
            <a:r>
              <a:rPr lang="en"/>
              <a:t>Security is economics</a:t>
            </a:r>
            <a:endParaRPr/>
          </a:p>
          <a:p>
            <a:pPr marL="914400" lvl="1" indent="-317500" algn="l" rtl="0">
              <a:spcBef>
                <a:spcPts val="0"/>
              </a:spcBef>
              <a:spcAft>
                <a:spcPts val="0"/>
              </a:spcAft>
              <a:buSzPts val="1400"/>
              <a:buChar char="○"/>
            </a:pPr>
            <a:r>
              <a:rPr lang="en"/>
              <a:t>Detect if you can’t prevent</a:t>
            </a:r>
            <a:endParaRPr/>
          </a:p>
          <a:p>
            <a:pPr marL="914400" lvl="1" indent="-317500" algn="l" rtl="0">
              <a:spcBef>
                <a:spcPts val="0"/>
              </a:spcBef>
              <a:spcAft>
                <a:spcPts val="0"/>
              </a:spcAft>
              <a:buSzPts val="1400"/>
              <a:buChar char="○"/>
            </a:pPr>
            <a:r>
              <a:rPr lang="en"/>
              <a:t>Defense in depth</a:t>
            </a:r>
            <a:endParaRPr/>
          </a:p>
          <a:p>
            <a:pPr marL="914400" lvl="1" indent="-317500" algn="l" rtl="0">
              <a:spcBef>
                <a:spcPts val="0"/>
              </a:spcBef>
              <a:spcAft>
                <a:spcPts val="0"/>
              </a:spcAft>
              <a:buSzPts val="1400"/>
              <a:buChar char="○"/>
            </a:pPr>
            <a:r>
              <a:rPr lang="en"/>
              <a:t>Least privilege</a:t>
            </a:r>
            <a:endParaRPr/>
          </a:p>
          <a:p>
            <a:pPr marL="914400" lvl="1" indent="-317500" algn="l" rtl="0">
              <a:spcBef>
                <a:spcPts val="0"/>
              </a:spcBef>
              <a:spcAft>
                <a:spcPts val="0"/>
              </a:spcAft>
              <a:buSzPts val="1400"/>
              <a:buChar char="○"/>
            </a:pPr>
            <a:r>
              <a:rPr lang="en"/>
              <a:t>Separation of responsibility</a:t>
            </a:r>
            <a:endParaRPr/>
          </a:p>
          <a:p>
            <a:pPr marL="914400" lvl="1" indent="-317500" algn="l" rtl="0">
              <a:spcBef>
                <a:spcPts val="0"/>
              </a:spcBef>
              <a:spcAft>
                <a:spcPts val="0"/>
              </a:spcAft>
              <a:buSzPts val="1400"/>
              <a:buChar char="○"/>
            </a:pPr>
            <a:r>
              <a:rPr lang="en"/>
              <a:t>Ensure complete mediation</a:t>
            </a:r>
            <a:endParaRPr/>
          </a:p>
          <a:p>
            <a:pPr marL="914400" lvl="1" indent="-317500" algn="l" rtl="0">
              <a:spcBef>
                <a:spcPts val="0"/>
              </a:spcBef>
              <a:spcAft>
                <a:spcPts val="0"/>
              </a:spcAft>
              <a:buSzPts val="1400"/>
              <a:buChar char="○"/>
            </a:pPr>
            <a:r>
              <a:rPr lang="en"/>
              <a:t>Don’t rely on security through obscurity</a:t>
            </a:r>
            <a:endParaRPr/>
          </a:p>
          <a:p>
            <a:pPr marL="914400" lvl="1" indent="-317500" algn="l" rtl="0">
              <a:spcBef>
                <a:spcPts val="0"/>
              </a:spcBef>
              <a:spcAft>
                <a:spcPts val="0"/>
              </a:spcAft>
              <a:buSzPts val="1400"/>
              <a:buChar char="○"/>
            </a:pPr>
            <a:r>
              <a:rPr lang="en"/>
              <a:t>Use fail-safe defaults</a:t>
            </a:r>
            <a:endParaRPr/>
          </a:p>
          <a:p>
            <a:pPr marL="914400" lvl="1" indent="-317500" algn="l" rtl="0">
              <a:spcBef>
                <a:spcPts val="0"/>
              </a:spcBef>
              <a:spcAft>
                <a:spcPts val="0"/>
              </a:spcAft>
              <a:buSzPts val="1400"/>
              <a:buChar char="○"/>
            </a:pPr>
            <a:r>
              <a:rPr lang="en"/>
              <a:t>Design in security from the start</a:t>
            </a:r>
            <a:endParaRPr/>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412" name="Google Shape;412;p51"/>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 &amp; 1.12</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1200"/>
              </a:spcAft>
              <a:buNone/>
            </a:pPr>
            <a:r>
              <a:rPr lang="en"/>
              <a:t>“I don’t have to outrun the bear. </a:t>
            </a:r>
            <a:r>
              <a:rPr lang="en" b="1"/>
              <a:t>I just have to outrun you.</a:t>
            </a:r>
            <a:r>
              <a:rPr lang="en"/>
              <a:t>”</a:t>
            </a:r>
            <a:br>
              <a:rPr lang="en"/>
            </a:br>
            <a:r>
              <a:rPr lang="en" b="1"/>
              <a:t>Takeaway:</a:t>
            </a:r>
            <a:r>
              <a:rPr lang="en"/>
              <a:t> You often just need to have “good enough” defense to make attackers turn somewhere else.</a:t>
            </a:r>
            <a:endParaRPr/>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37274"/>
          </a:xfrm>
          <a:prstGeom prst="rect">
            <a:avLst/>
          </a:prstGeom>
          <a:noFill/>
          <a:ln>
            <a:noFill/>
          </a:ln>
        </p:spPr>
      </p:pic>
      <p:sp>
        <p:nvSpPr>
          <p:cNvPr id="422" name="Google Shape;422;p52"/>
          <p:cNvSpPr txBox="1"/>
          <p:nvPr/>
        </p:nvSpPr>
        <p:spPr>
          <a:xfrm>
            <a:off x="6440325" y="141575"/>
            <a:ext cx="2541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Reminder: blue slides are case studies. Remember the takeaway, not the story!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Threat model</a:t>
            </a:r>
            <a:r>
              <a:rPr lang="en"/>
              <a:t>: A model of who your attacker is and what resources they have</a:t>
            </a:r>
            <a:endParaRPr/>
          </a:p>
          <a:p>
            <a:pPr marL="457200" lvl="0" indent="-342900" algn="l" rtl="0">
              <a:spcBef>
                <a:spcPts val="0"/>
              </a:spcBef>
              <a:spcAft>
                <a:spcPts val="0"/>
              </a:spcAft>
              <a:buSzPts val="1800"/>
              <a:buChar char="●"/>
            </a:pPr>
            <a:r>
              <a:rPr lang="en"/>
              <a:t>It all comes down to people: The attackers</a:t>
            </a:r>
            <a:endParaRPr/>
          </a:p>
          <a:p>
            <a:pPr marL="914400" lvl="1" indent="-317500" algn="l" rtl="0">
              <a:spcBef>
                <a:spcPts val="0"/>
              </a:spcBef>
              <a:spcAft>
                <a:spcPts val="0"/>
              </a:spcAft>
              <a:buSzPts val="1400"/>
              <a:buChar char="○"/>
            </a:pPr>
            <a:r>
              <a:rPr lang="en"/>
              <a:t>No attackers = No problem!</a:t>
            </a:r>
            <a:endParaRPr/>
          </a:p>
          <a:p>
            <a:pPr marL="914400" lvl="1" indent="-317500" algn="l" rtl="0">
              <a:spcBef>
                <a:spcPts val="0"/>
              </a:spcBef>
              <a:spcAft>
                <a:spcPts val="0"/>
              </a:spcAft>
              <a:buSzPts val="1400"/>
              <a:buChar char="○"/>
            </a:pPr>
            <a:r>
              <a:rPr lang="en"/>
              <a:t>One of the best ways to counter an attacker is to attack their reasons</a:t>
            </a:r>
            <a:endParaRPr/>
          </a:p>
          <a:p>
            <a:pPr marL="457200" lvl="0" indent="-342900" algn="l" rtl="0">
              <a:spcBef>
                <a:spcPts val="0"/>
              </a:spcBef>
              <a:spcAft>
                <a:spcPts val="0"/>
              </a:spcAft>
              <a:buSzPts val="1800"/>
              <a:buChar char="●"/>
            </a:pPr>
            <a:r>
              <a:rPr lang="en"/>
              <a:t>Why do people attack systems?</a:t>
            </a:r>
            <a:endParaRPr/>
          </a:p>
          <a:p>
            <a:pPr marL="914400" lvl="1" indent="-317500" algn="l" rtl="0">
              <a:spcBef>
                <a:spcPts val="0"/>
              </a:spcBef>
              <a:spcAft>
                <a:spcPts val="0"/>
              </a:spcAft>
              <a:buSzPts val="1400"/>
              <a:buChar char="○"/>
            </a:pPr>
            <a:r>
              <a:rPr lang="en"/>
              <a:t>Money</a:t>
            </a:r>
            <a:endParaRPr/>
          </a:p>
          <a:p>
            <a:pPr marL="914400" lvl="1" indent="-317500" algn="l" rtl="0">
              <a:spcBef>
                <a:spcPts val="0"/>
              </a:spcBef>
              <a:spcAft>
                <a:spcPts val="0"/>
              </a:spcAft>
              <a:buSzPts val="1400"/>
              <a:buChar char="○"/>
            </a:pPr>
            <a:r>
              <a:rPr lang="en"/>
              <a:t>Politics</a:t>
            </a:r>
            <a:endParaRPr/>
          </a:p>
          <a:p>
            <a:pPr marL="914400" lvl="1" indent="-317500" algn="l" rtl="0">
              <a:spcBef>
                <a:spcPts val="0"/>
              </a:spcBef>
              <a:spcAft>
                <a:spcPts val="0"/>
              </a:spcAft>
              <a:buSzPts val="1400"/>
              <a:buChar char="○"/>
            </a:pPr>
            <a:r>
              <a:rPr lang="en"/>
              <a:t>Fun</a:t>
            </a:r>
            <a:endParaRPr/>
          </a:p>
          <a:p>
            <a:pPr marL="914400" lvl="1" indent="-317500" algn="l" rtl="0">
              <a:spcBef>
                <a:spcPts val="0"/>
              </a:spcBef>
              <a:spcAft>
                <a:spcPts val="0"/>
              </a:spcAft>
              <a:buSzPts val="1400"/>
              <a:buChar char="○"/>
            </a:pPr>
            <a:r>
              <a:rPr lang="en"/>
              <a:t>Watching the world burn</a:t>
            </a:r>
            <a:endParaRPr/>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Personal security</a:t>
            </a:r>
            <a:endParaRPr/>
          </a:p>
          <a:p>
            <a:pPr marL="457200" lvl="0" indent="-342900" algn="l" rtl="0">
              <a:spcBef>
                <a:spcPts val="0"/>
              </a:spcBef>
              <a:spcAft>
                <a:spcPts val="0"/>
              </a:spcAft>
              <a:buSzPts val="1800"/>
              <a:buChar char="●"/>
            </a:pPr>
            <a:r>
              <a:rPr lang="en"/>
              <a:t>Who and why might someone attack </a:t>
            </a:r>
            <a:r>
              <a:rPr lang="en" i="1"/>
              <a:t>you</a:t>
            </a:r>
            <a:r>
              <a:rPr lang="en"/>
              <a:t>?</a:t>
            </a:r>
            <a:endParaRPr/>
          </a:p>
          <a:p>
            <a:pPr marL="914400" lvl="1" indent="-317500" algn="l" rtl="0">
              <a:spcBef>
                <a:spcPts val="0"/>
              </a:spcBef>
              <a:spcAft>
                <a:spcPts val="0"/>
              </a:spcAft>
              <a:buSzPts val="1400"/>
              <a:buChar char="○"/>
            </a:pPr>
            <a:r>
              <a:rPr lang="en"/>
              <a:t>Criminals might attack you for money</a:t>
            </a:r>
            <a:endParaRPr/>
          </a:p>
          <a:p>
            <a:pPr marL="914400" lvl="1" indent="-317500" algn="l" rtl="0">
              <a:spcBef>
                <a:spcPts val="0"/>
              </a:spcBef>
              <a:spcAft>
                <a:spcPts val="0"/>
              </a:spcAft>
              <a:buSzPts val="1400"/>
              <a:buChar char="○"/>
            </a:pPr>
            <a:r>
              <a:rPr lang="en"/>
              <a:t>Teenagers might attack you for laughs or to win online games</a:t>
            </a:r>
            <a:endParaRPr/>
          </a:p>
          <a:p>
            <a:pPr marL="914400" lvl="1" indent="-317500" algn="l" rtl="0">
              <a:spcBef>
                <a:spcPts val="0"/>
              </a:spcBef>
              <a:spcAft>
                <a:spcPts val="0"/>
              </a:spcAft>
              <a:buSzPts val="1400"/>
              <a:buChar char="○"/>
            </a:pPr>
            <a:r>
              <a:rPr lang="en"/>
              <a:t>Governments might spy on you to collect intelligence</a:t>
            </a:r>
            <a:endParaRPr/>
          </a:p>
          <a:p>
            <a:pPr marL="914400" lvl="1" indent="-317500" algn="l" rtl="0">
              <a:spcBef>
                <a:spcPts val="0"/>
              </a:spcBef>
              <a:spcAft>
                <a:spcPts val="0"/>
              </a:spcAft>
              <a:buSzPts val="1400"/>
              <a:buChar char="○"/>
            </a:pPr>
            <a:r>
              <a:rPr lang="en"/>
              <a:t>Intimate partners might spy on you</a:t>
            </a:r>
            <a:endParaRPr/>
          </a:p>
          <a:p>
            <a:pPr marL="1371600" lvl="2" indent="-317500" algn="l" rtl="0">
              <a:spcBef>
                <a:spcPts val="0"/>
              </a:spcBef>
              <a:spcAft>
                <a:spcPts val="0"/>
              </a:spcAft>
              <a:buSzPts val="1400"/>
              <a:buChar char="■"/>
            </a:pPr>
            <a:r>
              <a:rPr lang="en"/>
              <a:t>This is a surprisingly dangerous threat model!</a:t>
            </a:r>
            <a:endParaRPr/>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a:p>
            <a:pPr>
              <a:lnSpc>
                <a:spcPct val="130000"/>
              </a:lnSpc>
            </a:pPr>
            <a:r>
              <a:rPr lang="en" sz="1900" dirty="0"/>
              <a:t>Feel free to call me “Jian” (</a:t>
            </a:r>
            <a:r>
              <a:rPr lang="en-US" dirty="0" err="1"/>
              <a:t>jee·en</a:t>
            </a:r>
            <a:r>
              <a:rPr lang="en" sz="1900" dirty="0"/>
              <a:t>)!</a:t>
            </a:r>
            <a:endParaRPr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National Security Agency (NSA)</a:t>
            </a:r>
            <a:endParaRPr/>
          </a:p>
        </p:txBody>
      </p:sp>
      <p:sp>
        <p:nvSpPr>
          <p:cNvPr id="446" name="Google Shape;446;p5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Stated purpose: To collect information to protect US national security</a:t>
            </a:r>
            <a:endParaRPr/>
          </a:p>
          <a:p>
            <a:pPr marL="457200" lvl="0" indent="-342900" algn="l" rtl="0">
              <a:spcBef>
                <a:spcPts val="0"/>
              </a:spcBef>
              <a:spcAft>
                <a:spcPts val="0"/>
              </a:spcAft>
              <a:buSzPts val="1800"/>
              <a:buChar char="●"/>
            </a:pPr>
            <a:r>
              <a:rPr lang="en"/>
              <a:t>Since its founding in 1952, the NSA has:</a:t>
            </a:r>
            <a:endParaRPr/>
          </a:p>
          <a:p>
            <a:pPr marL="914400" lvl="1" indent="-317500" algn="l" rtl="0">
              <a:spcBef>
                <a:spcPts val="0"/>
              </a:spcBef>
              <a:spcAft>
                <a:spcPts val="0"/>
              </a:spcAft>
              <a:buSzPts val="1400"/>
              <a:buChar char="○"/>
            </a:pPr>
            <a:r>
              <a:rPr lang="en"/>
              <a:t>Decoded secret enemy communications in wars</a:t>
            </a:r>
            <a:endParaRPr/>
          </a:p>
          <a:p>
            <a:pPr marL="914400" lvl="1" indent="-317500" algn="l" rtl="0">
              <a:spcBef>
                <a:spcPts val="0"/>
              </a:spcBef>
              <a:spcAft>
                <a:spcPts val="0"/>
              </a:spcAft>
              <a:buSzPts val="1400"/>
              <a:buChar char="○"/>
            </a:pPr>
            <a:r>
              <a:rPr lang="en"/>
              <a:t>Spied on people in the US and other countries (sometimes legally, sometimes illegally)</a:t>
            </a:r>
            <a:endParaRPr/>
          </a:p>
          <a:p>
            <a:pPr marL="914400" lvl="1" indent="-317500" algn="l" rtl="0">
              <a:spcBef>
                <a:spcPts val="0"/>
              </a:spcBef>
              <a:spcAft>
                <a:spcPts val="0"/>
              </a:spcAft>
              <a:buSzPts val="1400"/>
              <a:buChar char="○"/>
            </a:pPr>
            <a:r>
              <a:rPr lang="en"/>
              <a:t>Participated in security research and helped develop security standards</a:t>
            </a:r>
            <a:endParaRPr/>
          </a:p>
          <a:p>
            <a:pPr marL="914400" lvl="1" indent="-317500" algn="l" rtl="0">
              <a:spcBef>
                <a:spcPts val="0"/>
              </a:spcBef>
              <a:spcAft>
                <a:spcPts val="0"/>
              </a:spcAft>
              <a:buSzPts val="1400"/>
              <a:buChar char="○"/>
            </a:pPr>
            <a:r>
              <a:rPr lang="en"/>
              <a:t>Developed secret techniques for surveillance and cyberattacks</a:t>
            </a:r>
            <a:endParaRPr/>
          </a:p>
          <a:p>
            <a:pPr marL="457200" lvl="0" indent="-342900" algn="l" rtl="0">
              <a:spcBef>
                <a:spcPts val="0"/>
              </a:spcBef>
              <a:spcAft>
                <a:spcPts val="0"/>
              </a:spcAft>
              <a:buSzPts val="1800"/>
              <a:buChar char="●"/>
            </a:pPr>
            <a:r>
              <a:rPr lang="en"/>
              <a:t>For better or worse, the NSA are an essential part of computer security</a:t>
            </a:r>
            <a:endParaRPr/>
          </a:p>
          <a:p>
            <a:pPr marL="914400" lvl="1" indent="-317500" algn="l" rtl="0">
              <a:spcBef>
                <a:spcPts val="0"/>
              </a:spcBef>
              <a:spcAft>
                <a:spcPts val="0"/>
              </a:spcAft>
              <a:buSzPts val="1400"/>
              <a:buChar char="○"/>
            </a:pPr>
            <a:r>
              <a:rPr lang="en"/>
              <a:t>We’ll see many stories with the NSA this semester</a:t>
            </a:r>
            <a:endParaRPr/>
          </a:p>
        </p:txBody>
      </p:sp>
      <p:sp>
        <p:nvSpPr>
          <p:cNvPr id="447" name="Google Shape;447;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Assume the attacker…</a:t>
            </a:r>
            <a:endParaRPr/>
          </a:p>
          <a:p>
            <a:pPr marL="914400" lvl="1" indent="-317500" algn="l" rtl="0">
              <a:spcBef>
                <a:spcPts val="0"/>
              </a:spcBef>
              <a:spcAft>
                <a:spcPts val="0"/>
              </a:spcAft>
              <a:buSzPts val="1400"/>
              <a:buChar char="○"/>
            </a:pPr>
            <a:r>
              <a:rPr lang="en"/>
              <a:t>Can interact with systems without notice</a:t>
            </a:r>
            <a:endParaRPr/>
          </a:p>
          <a:p>
            <a:pPr marL="914400" lvl="1" indent="-317500" algn="l" rtl="0">
              <a:spcBef>
                <a:spcPts val="0"/>
              </a:spcBef>
              <a:spcAft>
                <a:spcPts val="0"/>
              </a:spcAft>
              <a:buSzPts val="1400"/>
              <a:buChar char="○"/>
            </a:pPr>
            <a:r>
              <a:rPr lang="en"/>
              <a:t>Knows general information about systems (operating systems, vulnerabilities in software, usually patterns of activity, etc.)</a:t>
            </a:r>
            <a:endParaRPr/>
          </a:p>
          <a:p>
            <a:pPr marL="914400" lvl="1" indent="-317500" algn="l" rtl="0">
              <a:spcBef>
                <a:spcPts val="0"/>
              </a:spcBef>
              <a:spcAft>
                <a:spcPts val="0"/>
              </a:spcAft>
              <a:buSzPts val="1400"/>
              <a:buChar char="○"/>
            </a:pPr>
            <a:r>
              <a:rPr lang="en"/>
              <a:t>Can get lucky</a:t>
            </a:r>
            <a:endParaRPr/>
          </a:p>
          <a:p>
            <a:pPr marL="1371600" lvl="2" indent="-317500" algn="l" rtl="0">
              <a:spcBef>
                <a:spcPts val="0"/>
              </a:spcBef>
              <a:spcAft>
                <a:spcPts val="0"/>
              </a:spcAft>
              <a:buSzPts val="1400"/>
              <a:buChar char="■"/>
            </a:pPr>
            <a:r>
              <a:rPr lang="en"/>
              <a:t>If an attack only succeeds 1/1,000,000 times, the attacker will try 1,000,000 times!</a:t>
            </a:r>
            <a:endParaRPr/>
          </a:p>
          <a:p>
            <a:pPr marL="914400" lvl="1" indent="-317500" algn="l" rtl="0">
              <a:spcBef>
                <a:spcPts val="0"/>
              </a:spcBef>
              <a:spcAft>
                <a:spcPts val="0"/>
              </a:spcAft>
              <a:buSzPts val="1400"/>
              <a:buChar char="○"/>
            </a:pPr>
            <a:r>
              <a:rPr lang="en"/>
              <a:t>May coordinate complex attacks across different systems</a:t>
            </a:r>
            <a:endParaRPr/>
          </a:p>
          <a:p>
            <a:pPr marL="914400" lvl="1" indent="-317500" algn="l" rtl="0">
              <a:spcBef>
                <a:spcPts val="0"/>
              </a:spcBef>
              <a:spcAft>
                <a:spcPts val="0"/>
              </a:spcAft>
              <a:buSzPts val="1400"/>
              <a:buChar char="○"/>
            </a:pPr>
            <a:r>
              <a:rPr lang="en"/>
              <a:t>Has the resources required to mount the attack</a:t>
            </a:r>
            <a:endParaRPr/>
          </a:p>
          <a:p>
            <a:pPr marL="1371600" lvl="2" indent="-317500" algn="l" rtl="0">
              <a:spcBef>
                <a:spcPts val="0"/>
              </a:spcBef>
              <a:spcAft>
                <a:spcPts val="0"/>
              </a:spcAft>
              <a:buSzPts val="1400"/>
              <a:buChar char="■"/>
            </a:pPr>
            <a:r>
              <a:rPr lang="en"/>
              <a:t>This can be tricky depending on who your threat model is</a:t>
            </a:r>
            <a:endParaRPr/>
          </a:p>
          <a:p>
            <a:pPr marL="914400" lvl="1" indent="-317500" algn="l" rtl="0">
              <a:spcBef>
                <a:spcPts val="0"/>
              </a:spcBef>
              <a:spcAft>
                <a:spcPts val="0"/>
              </a:spcAft>
              <a:buSzPts val="1400"/>
              <a:buChar char="○"/>
            </a:pPr>
            <a:r>
              <a:rPr lang="en"/>
              <a:t>Can and will obtain privileges if possible</a:t>
            </a:r>
            <a:endParaRPr/>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Trusted Computing Base</a:t>
            </a:r>
            <a:endParaRPr/>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Trusted computing base (TCB)</a:t>
            </a:r>
            <a:r>
              <a:rPr lang="en"/>
              <a:t>: The components of a system that security relies upon</a:t>
            </a:r>
            <a:endParaRPr/>
          </a:p>
          <a:p>
            <a:pPr marL="457200" lvl="0" indent="-342900" algn="l" rtl="0">
              <a:spcBef>
                <a:spcPts val="0"/>
              </a:spcBef>
              <a:spcAft>
                <a:spcPts val="0"/>
              </a:spcAft>
              <a:buSzPts val="1800"/>
              <a:buChar char="●"/>
            </a:pPr>
            <a:r>
              <a:rPr lang="en"/>
              <a:t>Properties of the TCB:</a:t>
            </a:r>
            <a:endParaRPr/>
          </a:p>
          <a:p>
            <a:pPr marL="914400" lvl="1" indent="-317500" algn="l" rtl="0">
              <a:spcBef>
                <a:spcPts val="0"/>
              </a:spcBef>
              <a:spcAft>
                <a:spcPts val="0"/>
              </a:spcAft>
              <a:buSzPts val="1400"/>
              <a:buChar char="○"/>
            </a:pPr>
            <a:r>
              <a:rPr lang="en"/>
              <a:t>Correctness</a:t>
            </a:r>
            <a:endParaRPr/>
          </a:p>
          <a:p>
            <a:pPr marL="914400" lvl="1" indent="-317500" algn="l" rtl="0">
              <a:spcBef>
                <a:spcPts val="0"/>
              </a:spcBef>
              <a:spcAft>
                <a:spcPts val="0"/>
              </a:spcAft>
              <a:buSzPts val="1400"/>
              <a:buChar char="○"/>
            </a:pPr>
            <a:r>
              <a:rPr lang="en"/>
              <a:t>Completeness (can’t be bypassed)</a:t>
            </a:r>
            <a:endParaRPr/>
          </a:p>
          <a:p>
            <a:pPr marL="914400" lvl="1" indent="-317500" algn="l" rtl="0">
              <a:spcBef>
                <a:spcPts val="0"/>
              </a:spcBef>
              <a:spcAft>
                <a:spcPts val="0"/>
              </a:spcAft>
              <a:buSzPts val="1400"/>
              <a:buChar char="○"/>
            </a:pPr>
            <a:r>
              <a:rPr lang="en"/>
              <a:t>Security (can’t be tampered with)</a:t>
            </a:r>
            <a:endParaRPr/>
          </a:p>
          <a:p>
            <a:pPr marL="457200" lvl="0" indent="-342900" algn="l" rtl="0">
              <a:spcBef>
                <a:spcPts val="0"/>
              </a:spcBef>
              <a:spcAft>
                <a:spcPts val="0"/>
              </a:spcAft>
              <a:buSzPts val="1800"/>
              <a:buChar char="●"/>
            </a:pPr>
            <a:r>
              <a:rPr lang="en"/>
              <a:t>Generally made to be as small as possible</a:t>
            </a:r>
            <a:endParaRPr/>
          </a:p>
          <a:p>
            <a:pPr marL="914400" lvl="1" indent="-317500" algn="l" rtl="0">
              <a:spcBef>
                <a:spcPts val="0"/>
              </a:spcBef>
              <a:spcAft>
                <a:spcPts val="0"/>
              </a:spcAft>
              <a:buSzPts val="1400"/>
              <a:buChar char="○"/>
            </a:pPr>
            <a:r>
              <a:rPr lang="en"/>
              <a:t>A smaller, simpler TCB is easier to write and audit.</a:t>
            </a:r>
            <a:endParaRPr/>
          </a:p>
          <a:p>
            <a:pPr marL="914400" lvl="1" indent="-317500" algn="l" rtl="0">
              <a:spcBef>
                <a:spcPts val="0"/>
              </a:spcBef>
              <a:spcAft>
                <a:spcPts val="0"/>
              </a:spcAft>
              <a:buSzPts val="1400"/>
              <a:buChar char="○"/>
            </a:pPr>
            <a:r>
              <a:rPr lang="en" b="1"/>
              <a:t>KISS principle</a:t>
            </a:r>
            <a:r>
              <a:rPr lang="en"/>
              <a:t>: Keep It Simple, Stupid</a:t>
            </a:r>
            <a:endParaRPr/>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468" name="Google Shape;468;p58"/>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1.2</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74" name="Google Shape;4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475" name="Google Shape;475;p59"/>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76" name="Google Shape;476;p59"/>
          <p:cNvSpPr txBox="1"/>
          <p:nvPr/>
        </p:nvSpPr>
        <p:spPr>
          <a:xfrm>
            <a:off x="2726175" y="2091275"/>
            <a:ext cx="43227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When you send information to the Internet, it might be possible for others to see that information. Do you want to continue?</a:t>
            </a:r>
            <a:endParaRPr sz="1700"/>
          </a:p>
        </p:txBody>
      </p:sp>
      <p:sp>
        <p:nvSpPr>
          <p:cNvPr id="477" name="Google Shape;477;p59"/>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sp>
        <p:nvSpPr>
          <p:cNvPr id="478" name="Google Shape;478;p59"/>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79" name="Google Shape;479;p59"/>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pic>
        <p:nvPicPr>
          <p:cNvPr id="480" name="Google Shape;480;p59"/>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86" name="Google Shape;48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487" name="Google Shape;487;p60"/>
          <p:cNvPicPr preferRelativeResize="0"/>
          <p:nvPr/>
        </p:nvPicPr>
        <p:blipFill>
          <a:blip r:embed="rId3">
            <a:alphaModFix/>
          </a:blip>
          <a:stretch>
            <a:fillRect/>
          </a:stretch>
        </p:blipFill>
        <p:spPr>
          <a:xfrm>
            <a:off x="1765825" y="1479600"/>
            <a:ext cx="5612350" cy="3098850"/>
          </a:xfrm>
          <a:prstGeom prst="rect">
            <a:avLst/>
          </a:prstGeom>
          <a:noFill/>
          <a:ln>
            <a:noFill/>
          </a:ln>
        </p:spPr>
      </p:pic>
      <p:sp>
        <p:nvSpPr>
          <p:cNvPr id="488" name="Google Shape;488;p60"/>
          <p:cNvSpPr txBox="1"/>
          <p:nvPr/>
        </p:nvSpPr>
        <p:spPr>
          <a:xfrm>
            <a:off x="2726175" y="2091275"/>
            <a:ext cx="43110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000000"/>
                </a:solidFill>
              </a:rPr>
              <a:t>When you see a dialog box like this, click ‘Yes’ to make it go away. If available, click the checkbox first to avoid being bothered by it again.</a:t>
            </a:r>
            <a:endParaRPr sz="1700"/>
          </a:p>
        </p:txBody>
      </p:sp>
      <p:sp>
        <p:nvSpPr>
          <p:cNvPr id="489" name="Google Shape;489;p60"/>
          <p:cNvSpPr txBox="1"/>
          <p:nvPr/>
        </p:nvSpPr>
        <p:spPr>
          <a:xfrm>
            <a:off x="3830625" y="3863275"/>
            <a:ext cx="105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Yes</a:t>
            </a:r>
            <a:endParaRPr sz="1700"/>
          </a:p>
        </p:txBody>
      </p:sp>
      <p:sp>
        <p:nvSpPr>
          <p:cNvPr id="490" name="Google Shape;490;p60"/>
          <p:cNvSpPr txBox="1"/>
          <p:nvPr/>
        </p:nvSpPr>
        <p:spPr>
          <a:xfrm>
            <a:off x="5716125" y="3863275"/>
            <a:ext cx="1087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No</a:t>
            </a:r>
            <a:endParaRPr sz="1700"/>
          </a:p>
        </p:txBody>
      </p:sp>
      <p:sp>
        <p:nvSpPr>
          <p:cNvPr id="491" name="Google Shape;491;p60"/>
          <p:cNvSpPr txBox="1"/>
          <p:nvPr/>
        </p:nvSpPr>
        <p:spPr>
          <a:xfrm>
            <a:off x="3107175" y="3358050"/>
            <a:ext cx="411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In the future, do not show this message.</a:t>
            </a:r>
            <a:endParaRPr sz="1700"/>
          </a:p>
        </p:txBody>
      </p:sp>
      <p:pic>
        <p:nvPicPr>
          <p:cNvPr id="492" name="Google Shape;492;p60"/>
          <p:cNvPicPr preferRelativeResize="0"/>
          <p:nvPr/>
        </p:nvPicPr>
        <p:blipFill>
          <a:blip r:embed="rId4">
            <a:alphaModFix/>
          </a:blip>
          <a:stretch>
            <a:fillRect/>
          </a:stretch>
        </p:blipFill>
        <p:spPr>
          <a:xfrm>
            <a:off x="2802375" y="3447900"/>
            <a:ext cx="304800" cy="266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498" name="Google Shape;498;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499" name="Google Shape;499;p61"/>
          <p:cNvPicPr preferRelativeResize="0"/>
          <p:nvPr/>
        </p:nvPicPr>
        <p:blipFill>
          <a:blip r:embed="rId3">
            <a:alphaModFix/>
          </a:blip>
          <a:stretch>
            <a:fillRect/>
          </a:stretch>
        </p:blipFill>
        <p:spPr>
          <a:xfrm>
            <a:off x="1323975" y="1180375"/>
            <a:ext cx="6496050" cy="3543300"/>
          </a:xfrm>
          <a:prstGeom prst="rect">
            <a:avLst/>
          </a:prstGeom>
          <a:noFill/>
          <a:ln>
            <a:noFill/>
          </a:ln>
        </p:spPr>
      </p:pic>
      <p:pic>
        <p:nvPicPr>
          <p:cNvPr id="500" name="Google Shape;500;p61"/>
          <p:cNvPicPr preferRelativeResize="0"/>
          <p:nvPr/>
        </p:nvPicPr>
        <p:blipFill rotWithShape="1">
          <a:blip r:embed="rId3">
            <a:alphaModFix/>
          </a:blip>
          <a:srcRect l="64321" t="87332" r="23071" b="2760"/>
          <a:stretch/>
        </p:blipFill>
        <p:spPr>
          <a:xfrm>
            <a:off x="1823425" y="3327975"/>
            <a:ext cx="918373" cy="393600"/>
          </a:xfrm>
          <a:prstGeom prst="rect">
            <a:avLst/>
          </a:prstGeom>
          <a:noFill/>
          <a:ln>
            <a:noFill/>
          </a:ln>
        </p:spPr>
      </p:pic>
      <p:pic>
        <p:nvPicPr>
          <p:cNvPr id="501" name="Google Shape;501;p61"/>
          <p:cNvPicPr preferRelativeResize="0"/>
          <p:nvPr/>
        </p:nvPicPr>
        <p:blipFill rotWithShape="1">
          <a:blip r:embed="rId3">
            <a:alphaModFix/>
          </a:blip>
          <a:srcRect l="67581" t="87332" r="26275" b="2760"/>
          <a:stretch/>
        </p:blipFill>
        <p:spPr>
          <a:xfrm>
            <a:off x="2522900" y="3327975"/>
            <a:ext cx="447499" cy="393600"/>
          </a:xfrm>
          <a:prstGeom prst="rect">
            <a:avLst/>
          </a:prstGeom>
          <a:noFill/>
          <a:ln>
            <a:noFill/>
          </a:ln>
        </p:spPr>
      </p:pic>
      <p:pic>
        <p:nvPicPr>
          <p:cNvPr id="502" name="Google Shape;502;p61"/>
          <p:cNvPicPr preferRelativeResize="0"/>
          <p:nvPr/>
        </p:nvPicPr>
        <p:blipFill rotWithShape="1">
          <a:blip r:embed="rId3">
            <a:alphaModFix/>
          </a:blip>
          <a:srcRect l="67581" t="87332" r="26275" b="2760"/>
          <a:stretch/>
        </p:blipFill>
        <p:spPr>
          <a:xfrm>
            <a:off x="2903900" y="3327975"/>
            <a:ext cx="447499" cy="393600"/>
          </a:xfrm>
          <a:prstGeom prst="rect">
            <a:avLst/>
          </a:prstGeom>
          <a:noFill/>
          <a:ln>
            <a:noFill/>
          </a:ln>
        </p:spPr>
      </p:pic>
      <p:pic>
        <p:nvPicPr>
          <p:cNvPr id="503" name="Google Shape;503;p61"/>
          <p:cNvPicPr preferRelativeResize="0"/>
          <p:nvPr/>
        </p:nvPicPr>
        <p:blipFill rotWithShape="1">
          <a:blip r:embed="rId3">
            <a:alphaModFix/>
          </a:blip>
          <a:srcRect l="67581" t="87332" r="24352" b="2760"/>
          <a:stretch/>
        </p:blipFill>
        <p:spPr>
          <a:xfrm>
            <a:off x="2827700" y="3327975"/>
            <a:ext cx="587575" cy="393600"/>
          </a:xfrm>
          <a:prstGeom prst="rect">
            <a:avLst/>
          </a:prstGeom>
          <a:noFill/>
          <a:ln>
            <a:noFill/>
          </a:ln>
        </p:spPr>
      </p:pic>
      <p:sp>
        <p:nvSpPr>
          <p:cNvPr id="504" name="Google Shape;504;p61"/>
          <p:cNvSpPr txBox="1"/>
          <p:nvPr/>
        </p:nvSpPr>
        <p:spPr>
          <a:xfrm>
            <a:off x="1959050" y="3355425"/>
            <a:ext cx="146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Examine Certificate...</a:t>
            </a:r>
            <a:endParaRPr sz="1000"/>
          </a:p>
        </p:txBody>
      </p:sp>
      <p:sp>
        <p:nvSpPr>
          <p:cNvPr id="505" name="Google Shape;505;p61"/>
          <p:cNvSpPr txBox="1"/>
          <p:nvPr/>
        </p:nvSpPr>
        <p:spPr>
          <a:xfrm>
            <a:off x="2053850" y="3672500"/>
            <a:ext cx="433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Accept this certificate permanently</a:t>
            </a:r>
            <a:endParaRPr sz="1000"/>
          </a:p>
          <a:p>
            <a:pPr marL="0" lvl="0" indent="0" algn="l" rtl="0">
              <a:spcBef>
                <a:spcPts val="0"/>
              </a:spcBef>
              <a:spcAft>
                <a:spcPts val="0"/>
              </a:spcAft>
              <a:buNone/>
            </a:pPr>
            <a:r>
              <a:rPr lang="en" sz="1000"/>
              <a:t>Accept this certificate temporarily for this session</a:t>
            </a:r>
            <a:endParaRPr sz="1000"/>
          </a:p>
          <a:p>
            <a:pPr marL="0" lvl="0" indent="0" algn="l" rtl="0">
              <a:spcBef>
                <a:spcPts val="0"/>
              </a:spcBef>
              <a:spcAft>
                <a:spcPts val="0"/>
              </a:spcAft>
              <a:buNone/>
            </a:pPr>
            <a:r>
              <a:rPr lang="en" sz="1000"/>
              <a:t>Do not accept this certificate and do not connect to this Web site</a:t>
            </a:r>
            <a:endParaRPr sz="1000"/>
          </a:p>
        </p:txBody>
      </p:sp>
      <p:sp>
        <p:nvSpPr>
          <p:cNvPr id="506" name="Google Shape;506;p61"/>
          <p:cNvSpPr txBox="1"/>
          <p:nvPr/>
        </p:nvSpPr>
        <p:spPr>
          <a:xfrm>
            <a:off x="1354550" y="1161000"/>
            <a:ext cx="456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rPr>
              <a:t>Website Certified by an Unknown Authority</a:t>
            </a:r>
            <a:endParaRPr sz="1200">
              <a:solidFill>
                <a:srgbClr val="FFFFFF"/>
              </a:solidFill>
            </a:endParaRPr>
          </a:p>
        </p:txBody>
      </p:sp>
      <p:sp>
        <p:nvSpPr>
          <p:cNvPr id="507" name="Google Shape;507;p61"/>
          <p:cNvSpPr txBox="1"/>
          <p:nvPr/>
        </p:nvSpPr>
        <p:spPr>
          <a:xfrm>
            <a:off x="1882850" y="1530300"/>
            <a:ext cx="58188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Unable to verify the identity of svn.xiph.org as a trusted site.</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Possible reasons for this error:</a:t>
            </a:r>
            <a:endParaRPr sz="1000"/>
          </a:p>
          <a:p>
            <a:pPr marL="0" lvl="0" indent="0" algn="l" rtl="0">
              <a:spcBef>
                <a:spcPts val="0"/>
              </a:spcBef>
              <a:spcAft>
                <a:spcPts val="0"/>
              </a:spcAft>
              <a:buNone/>
            </a:pPr>
            <a:r>
              <a:rPr lang="en" sz="1000"/>
              <a:t>- Your browser does not recognise the Certificate Authority that issued the site’s certificate.</a:t>
            </a:r>
            <a:endParaRPr sz="1000"/>
          </a:p>
          <a:p>
            <a:pPr marL="0" lvl="0" indent="0" algn="l" rtl="0">
              <a:spcBef>
                <a:spcPts val="0"/>
              </a:spcBef>
              <a:spcAft>
                <a:spcPts val="0"/>
              </a:spcAft>
              <a:buNone/>
            </a:pPr>
            <a:r>
              <a:rPr lang="en" sz="1000"/>
              <a:t>- The site’s certificate is incomplete due to a server misconfiguration.</a:t>
            </a:r>
            <a:endParaRPr sz="1000"/>
          </a:p>
          <a:p>
            <a:pPr marL="0" lvl="0" indent="0" algn="l" rtl="0">
              <a:spcBef>
                <a:spcPts val="0"/>
              </a:spcBef>
              <a:spcAft>
                <a:spcPts val="0"/>
              </a:spcAft>
              <a:buNone/>
            </a:pPr>
            <a:r>
              <a:rPr lang="en" sz="1000"/>
              <a:t>- You are connected to a site pretending to be svn.xiph.org, possibly to obtain your confidential information.</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Please notify the site’s webmaster about this problem.</a:t>
            </a:r>
            <a:endParaRPr sz="1000"/>
          </a:p>
          <a:p>
            <a:pPr marL="0" lvl="0" indent="0" algn="l" rtl="0">
              <a:spcBef>
                <a:spcPts val="0"/>
              </a:spcBef>
              <a:spcAft>
                <a:spcPts val="0"/>
              </a:spcAft>
              <a:buNone/>
            </a:pPr>
            <a:endParaRPr sz="500"/>
          </a:p>
          <a:p>
            <a:pPr marL="0" lvl="0" indent="0" algn="l" rtl="0">
              <a:spcBef>
                <a:spcPts val="0"/>
              </a:spcBef>
              <a:spcAft>
                <a:spcPts val="0"/>
              </a:spcAft>
              <a:buNone/>
            </a:pPr>
            <a:r>
              <a:rPr lang="en" sz="1000"/>
              <a:t>Before accepting this certificate, you should examine this site’s certificate carefully. Are you willing to accept this certificate for the purpose of identifying the Web site svn.xiph.org?</a:t>
            </a:r>
            <a:endParaRPr sz="1000"/>
          </a:p>
        </p:txBody>
      </p:sp>
      <p:pic>
        <p:nvPicPr>
          <p:cNvPr id="508" name="Google Shape;508;p61"/>
          <p:cNvPicPr preferRelativeResize="0"/>
          <p:nvPr/>
        </p:nvPicPr>
        <p:blipFill>
          <a:blip r:embed="rId4">
            <a:alphaModFix/>
          </a:blip>
          <a:stretch>
            <a:fillRect/>
          </a:stretch>
        </p:blipFill>
        <p:spPr>
          <a:xfrm>
            <a:off x="1962225" y="3754550"/>
            <a:ext cx="166000" cy="179275"/>
          </a:xfrm>
          <a:prstGeom prst="rect">
            <a:avLst/>
          </a:prstGeom>
          <a:noFill/>
          <a:ln>
            <a:noFill/>
          </a:ln>
        </p:spPr>
      </p:pic>
      <p:pic>
        <p:nvPicPr>
          <p:cNvPr id="509" name="Google Shape;509;p61"/>
          <p:cNvPicPr preferRelativeResize="0"/>
          <p:nvPr/>
        </p:nvPicPr>
        <p:blipFill>
          <a:blip r:embed="rId5">
            <a:alphaModFix/>
          </a:blip>
          <a:stretch>
            <a:fillRect/>
          </a:stretch>
        </p:blipFill>
        <p:spPr>
          <a:xfrm>
            <a:off x="1967875" y="3928063"/>
            <a:ext cx="154700" cy="135375"/>
          </a:xfrm>
          <a:prstGeom prst="rect">
            <a:avLst/>
          </a:prstGeom>
          <a:noFill/>
          <a:ln>
            <a:noFill/>
          </a:ln>
        </p:spPr>
      </p:pic>
      <p:pic>
        <p:nvPicPr>
          <p:cNvPr id="510" name="Google Shape;510;p61"/>
          <p:cNvPicPr preferRelativeResize="0"/>
          <p:nvPr/>
        </p:nvPicPr>
        <p:blipFill>
          <a:blip r:embed="rId5">
            <a:alphaModFix/>
          </a:blip>
          <a:stretch>
            <a:fillRect/>
          </a:stretch>
        </p:blipFill>
        <p:spPr>
          <a:xfrm>
            <a:off x="1967875" y="4073338"/>
            <a:ext cx="154700" cy="135375"/>
          </a:xfrm>
          <a:prstGeom prst="rect">
            <a:avLst/>
          </a:prstGeom>
          <a:noFill/>
          <a:ln>
            <a:noFill/>
          </a:ln>
        </p:spPr>
      </p:pic>
      <p:sp>
        <p:nvSpPr>
          <p:cNvPr id="511" name="Google Shape;511;p61"/>
          <p:cNvSpPr txBox="1"/>
          <p:nvPr/>
        </p:nvSpPr>
        <p:spPr>
          <a:xfrm>
            <a:off x="56086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OK</a:t>
            </a:r>
            <a:endParaRPr sz="1000"/>
          </a:p>
        </p:txBody>
      </p:sp>
      <p:sp>
        <p:nvSpPr>
          <p:cNvPr id="512" name="Google Shape;512;p61"/>
          <p:cNvSpPr txBox="1"/>
          <p:nvPr/>
        </p:nvSpPr>
        <p:spPr>
          <a:xfrm>
            <a:off x="6554400" y="4283850"/>
            <a:ext cx="60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Cancel</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Warning Dialogs</a:t>
            </a:r>
            <a:endParaRPr/>
          </a:p>
        </p:txBody>
      </p:sp>
      <p:sp>
        <p:nvSpPr>
          <p:cNvPr id="518" name="Google Shape;51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19" name="Google Shape;519;p62"/>
          <p:cNvPicPr preferRelativeResize="0"/>
          <p:nvPr/>
        </p:nvPicPr>
        <p:blipFill>
          <a:blip r:embed="rId3">
            <a:alphaModFix/>
          </a:blip>
          <a:stretch>
            <a:fillRect/>
          </a:stretch>
        </p:blipFill>
        <p:spPr>
          <a:xfrm>
            <a:off x="1723788" y="1296625"/>
            <a:ext cx="5696425" cy="3107148"/>
          </a:xfrm>
          <a:prstGeom prst="rect">
            <a:avLst/>
          </a:prstGeom>
          <a:noFill/>
          <a:ln>
            <a:noFill/>
          </a:ln>
        </p:spPr>
      </p:pic>
      <p:pic>
        <p:nvPicPr>
          <p:cNvPr id="520" name="Google Shape;520;p62"/>
          <p:cNvPicPr preferRelativeResize="0"/>
          <p:nvPr/>
        </p:nvPicPr>
        <p:blipFill rotWithShape="1">
          <a:blip r:embed="rId3">
            <a:alphaModFix/>
          </a:blip>
          <a:srcRect l="67581" t="87332" r="26275" b="2760"/>
          <a:stretch/>
        </p:blipFill>
        <p:spPr>
          <a:xfrm>
            <a:off x="3970700" y="3023175"/>
            <a:ext cx="447499" cy="393600"/>
          </a:xfrm>
          <a:prstGeom prst="rect">
            <a:avLst/>
          </a:prstGeom>
          <a:noFill/>
          <a:ln>
            <a:noFill/>
          </a:ln>
        </p:spPr>
      </p:pic>
      <p:pic>
        <p:nvPicPr>
          <p:cNvPr id="521" name="Google Shape;521;p62"/>
          <p:cNvPicPr preferRelativeResize="0"/>
          <p:nvPr/>
        </p:nvPicPr>
        <p:blipFill rotWithShape="1">
          <a:blip r:embed="rId3">
            <a:alphaModFix/>
          </a:blip>
          <a:srcRect l="64321" t="87332" r="23071" b="2760"/>
          <a:stretch/>
        </p:blipFill>
        <p:spPr>
          <a:xfrm>
            <a:off x="2128225" y="3023175"/>
            <a:ext cx="918373" cy="393600"/>
          </a:xfrm>
          <a:prstGeom prst="rect">
            <a:avLst/>
          </a:prstGeom>
          <a:noFill/>
          <a:ln>
            <a:noFill/>
          </a:ln>
        </p:spPr>
      </p:pic>
      <p:pic>
        <p:nvPicPr>
          <p:cNvPr id="522" name="Google Shape;522;p62"/>
          <p:cNvPicPr preferRelativeResize="0"/>
          <p:nvPr/>
        </p:nvPicPr>
        <p:blipFill rotWithShape="1">
          <a:blip r:embed="rId3">
            <a:alphaModFix/>
          </a:blip>
          <a:srcRect l="67581" t="87332" r="26275" b="2760"/>
          <a:stretch/>
        </p:blipFill>
        <p:spPr>
          <a:xfrm>
            <a:off x="2827700" y="3023175"/>
            <a:ext cx="447499" cy="393600"/>
          </a:xfrm>
          <a:prstGeom prst="rect">
            <a:avLst/>
          </a:prstGeom>
          <a:noFill/>
          <a:ln>
            <a:noFill/>
          </a:ln>
        </p:spPr>
      </p:pic>
      <p:pic>
        <p:nvPicPr>
          <p:cNvPr id="523" name="Google Shape;523;p62"/>
          <p:cNvPicPr preferRelativeResize="0"/>
          <p:nvPr/>
        </p:nvPicPr>
        <p:blipFill rotWithShape="1">
          <a:blip r:embed="rId3">
            <a:alphaModFix/>
          </a:blip>
          <a:srcRect l="67581" t="87332" r="26275" b="2760"/>
          <a:stretch/>
        </p:blipFill>
        <p:spPr>
          <a:xfrm>
            <a:off x="3208700" y="3023175"/>
            <a:ext cx="447499" cy="393600"/>
          </a:xfrm>
          <a:prstGeom prst="rect">
            <a:avLst/>
          </a:prstGeom>
          <a:noFill/>
          <a:ln>
            <a:noFill/>
          </a:ln>
        </p:spPr>
      </p:pic>
      <p:pic>
        <p:nvPicPr>
          <p:cNvPr id="524" name="Google Shape;524;p62"/>
          <p:cNvPicPr preferRelativeResize="0"/>
          <p:nvPr/>
        </p:nvPicPr>
        <p:blipFill rotWithShape="1">
          <a:blip r:embed="rId3">
            <a:alphaModFix/>
          </a:blip>
          <a:srcRect l="67581" t="87332" r="26275" b="2760"/>
          <a:stretch/>
        </p:blipFill>
        <p:spPr>
          <a:xfrm>
            <a:off x="3589700" y="3023175"/>
            <a:ext cx="447499" cy="393600"/>
          </a:xfrm>
          <a:prstGeom prst="rect">
            <a:avLst/>
          </a:prstGeom>
          <a:noFill/>
          <a:ln>
            <a:noFill/>
          </a:ln>
        </p:spPr>
      </p:pic>
      <p:pic>
        <p:nvPicPr>
          <p:cNvPr id="525" name="Google Shape;525;p62"/>
          <p:cNvPicPr preferRelativeResize="0"/>
          <p:nvPr/>
        </p:nvPicPr>
        <p:blipFill rotWithShape="1">
          <a:blip r:embed="rId3">
            <a:alphaModFix/>
          </a:blip>
          <a:srcRect l="67581" t="87332" r="24352" b="2760"/>
          <a:stretch/>
        </p:blipFill>
        <p:spPr>
          <a:xfrm>
            <a:off x="4199300" y="3023175"/>
            <a:ext cx="587575" cy="393600"/>
          </a:xfrm>
          <a:prstGeom prst="rect">
            <a:avLst/>
          </a:prstGeom>
          <a:noFill/>
          <a:ln>
            <a:noFill/>
          </a:ln>
        </p:spPr>
      </p:pic>
      <p:sp>
        <p:nvSpPr>
          <p:cNvPr id="526" name="Google Shape;526;p62"/>
          <p:cNvSpPr txBox="1"/>
          <p:nvPr/>
        </p:nvSpPr>
        <p:spPr>
          <a:xfrm>
            <a:off x="2213500" y="3035325"/>
            <a:ext cx="429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View Incomprehensible Information</a:t>
            </a:r>
            <a:endParaRPr sz="1200"/>
          </a:p>
        </p:txBody>
      </p:sp>
      <p:pic>
        <p:nvPicPr>
          <p:cNvPr id="527" name="Google Shape;527;p62"/>
          <p:cNvPicPr preferRelativeResize="0"/>
          <p:nvPr/>
        </p:nvPicPr>
        <p:blipFill>
          <a:blip r:embed="rId4">
            <a:alphaModFix/>
          </a:blip>
          <a:stretch>
            <a:fillRect/>
          </a:stretch>
        </p:blipFill>
        <p:spPr>
          <a:xfrm>
            <a:off x="2167025" y="3493875"/>
            <a:ext cx="166000" cy="179275"/>
          </a:xfrm>
          <a:prstGeom prst="rect">
            <a:avLst/>
          </a:prstGeom>
          <a:noFill/>
          <a:ln>
            <a:noFill/>
          </a:ln>
        </p:spPr>
      </p:pic>
      <p:pic>
        <p:nvPicPr>
          <p:cNvPr id="528" name="Google Shape;528;p62"/>
          <p:cNvPicPr preferRelativeResize="0"/>
          <p:nvPr/>
        </p:nvPicPr>
        <p:blipFill>
          <a:blip r:embed="rId5">
            <a:alphaModFix/>
          </a:blip>
          <a:stretch>
            <a:fillRect/>
          </a:stretch>
        </p:blipFill>
        <p:spPr>
          <a:xfrm>
            <a:off x="2172675" y="3700313"/>
            <a:ext cx="154700" cy="135375"/>
          </a:xfrm>
          <a:prstGeom prst="rect">
            <a:avLst/>
          </a:prstGeom>
          <a:noFill/>
          <a:ln>
            <a:noFill/>
          </a:ln>
        </p:spPr>
      </p:pic>
      <p:pic>
        <p:nvPicPr>
          <p:cNvPr id="529" name="Google Shape;529;p62"/>
          <p:cNvPicPr preferRelativeResize="0"/>
          <p:nvPr/>
        </p:nvPicPr>
        <p:blipFill>
          <a:blip r:embed="rId5">
            <a:alphaModFix/>
          </a:blip>
          <a:stretch>
            <a:fillRect/>
          </a:stretch>
        </p:blipFill>
        <p:spPr>
          <a:xfrm>
            <a:off x="2172675" y="3887575"/>
            <a:ext cx="154700" cy="135375"/>
          </a:xfrm>
          <a:prstGeom prst="rect">
            <a:avLst/>
          </a:prstGeom>
          <a:noFill/>
          <a:ln>
            <a:noFill/>
          </a:ln>
        </p:spPr>
      </p:pic>
      <p:sp>
        <p:nvSpPr>
          <p:cNvPr id="530" name="Google Shape;530;p62"/>
          <p:cNvSpPr txBox="1"/>
          <p:nvPr/>
        </p:nvSpPr>
        <p:spPr>
          <a:xfrm>
            <a:off x="512100" y="4520775"/>
            <a:ext cx="8119800" cy="5727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lnSpc>
                <a:spcPct val="115000"/>
              </a:lnSpc>
              <a:spcBef>
                <a:spcPts val="0"/>
              </a:spcBef>
              <a:spcAft>
                <a:spcPts val="1200"/>
              </a:spcAft>
              <a:buNone/>
            </a:pPr>
            <a:r>
              <a:rPr lang="en">
                <a:solidFill>
                  <a:srgbClr val="000000"/>
                </a:solidFill>
              </a:rPr>
              <a:t>The presence of warning dialogs often represent a failure: How is the user supposed to know what to do?</a:t>
            </a:r>
            <a:br>
              <a:rPr lang="en" b="1">
                <a:solidFill>
                  <a:srgbClr val="000000"/>
                </a:solidFill>
              </a:rPr>
            </a:br>
            <a:r>
              <a:rPr lang="en" b="1">
                <a:solidFill>
                  <a:srgbClr val="000000"/>
                </a:solidFill>
              </a:rPr>
              <a:t>Takeaway</a:t>
            </a:r>
            <a:r>
              <a:rPr lang="en">
                <a:solidFill>
                  <a:srgbClr val="000000"/>
                </a:solidFill>
              </a:rPr>
              <a:t>: Consider human factors</a:t>
            </a:r>
            <a:endParaRPr>
              <a:solidFill>
                <a:srgbClr val="000000"/>
              </a:solidFill>
            </a:endParaRPr>
          </a:p>
        </p:txBody>
      </p:sp>
      <p:sp>
        <p:nvSpPr>
          <p:cNvPr id="531" name="Google Shape;531;p62"/>
          <p:cNvSpPr txBox="1"/>
          <p:nvPr/>
        </p:nvSpPr>
        <p:spPr>
          <a:xfrm>
            <a:off x="2128225" y="1610163"/>
            <a:ext cx="5214000" cy="140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Unable to verify the identity of svn.xiph.org as a trusted site.</a:t>
            </a:r>
            <a:endParaRPr sz="1300"/>
          </a:p>
          <a:p>
            <a:pPr marL="0" lvl="0" indent="0" algn="l" rtl="0">
              <a:spcBef>
                <a:spcPts val="0"/>
              </a:spcBef>
              <a:spcAft>
                <a:spcPts val="0"/>
              </a:spcAft>
              <a:buNone/>
            </a:pPr>
            <a:endParaRPr sz="700"/>
          </a:p>
          <a:p>
            <a:pPr marL="0" lvl="0" indent="0" algn="l" rtl="0">
              <a:spcBef>
                <a:spcPts val="0"/>
              </a:spcBef>
              <a:spcAft>
                <a:spcPts val="0"/>
              </a:spcAft>
              <a:buNone/>
            </a:pPr>
            <a:r>
              <a:rPr lang="en" sz="1300"/>
              <a:t>Blah blah </a:t>
            </a:r>
            <a:r>
              <a:rPr lang="en" sz="1300">
                <a:solidFill>
                  <a:srgbClr val="000000"/>
                </a:solidFill>
              </a:rPr>
              <a:t>geekspeak geekspeak geekspeak.</a:t>
            </a:r>
            <a:endParaRPr sz="1300">
              <a:solidFill>
                <a:srgbClr val="000000"/>
              </a:solidFill>
            </a:endParaRPr>
          </a:p>
          <a:p>
            <a:pPr marL="0" lvl="0" indent="0" algn="l" rtl="0">
              <a:spcBef>
                <a:spcPts val="0"/>
              </a:spcBef>
              <a:spcAft>
                <a:spcPts val="0"/>
              </a:spcAft>
              <a:buNone/>
            </a:pPr>
            <a:endParaRPr sz="700">
              <a:solidFill>
                <a:srgbClr val="000000"/>
              </a:solidFill>
            </a:endParaRPr>
          </a:p>
          <a:p>
            <a:pPr marL="0" lvl="0" indent="0" algn="l" rtl="0">
              <a:spcBef>
                <a:spcPts val="0"/>
              </a:spcBef>
              <a:spcAft>
                <a:spcPts val="0"/>
              </a:spcAft>
              <a:buNone/>
            </a:pPr>
            <a:r>
              <a:rPr lang="en" sz="1300">
                <a:solidFill>
                  <a:srgbClr val="000000"/>
                </a:solidFill>
              </a:rPr>
              <a:t>Before accepting this certificate, your browser can display a second dialog full of incomprehensible information. Do you want to view this dialog?</a:t>
            </a:r>
            <a:endParaRPr sz="1300">
              <a:solidFill>
                <a:srgbClr val="000000"/>
              </a:solidFill>
            </a:endParaRPr>
          </a:p>
        </p:txBody>
      </p:sp>
      <p:sp>
        <p:nvSpPr>
          <p:cNvPr id="532" name="Google Shape;532;p62"/>
          <p:cNvSpPr txBox="1"/>
          <p:nvPr/>
        </p:nvSpPr>
        <p:spPr>
          <a:xfrm>
            <a:off x="2280625" y="3398538"/>
            <a:ext cx="4299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Make this message go away permanently</a:t>
            </a:r>
            <a:endParaRPr sz="1200"/>
          </a:p>
          <a:p>
            <a:pPr marL="0" lvl="0" indent="0" algn="l" rtl="0">
              <a:spcBef>
                <a:spcPts val="0"/>
              </a:spcBef>
              <a:spcAft>
                <a:spcPts val="0"/>
              </a:spcAft>
              <a:buNone/>
            </a:pPr>
            <a:r>
              <a:rPr lang="en" sz="1200"/>
              <a:t>Make this message go away temporarily for this session</a:t>
            </a:r>
            <a:endParaRPr sz="1200"/>
          </a:p>
          <a:p>
            <a:pPr marL="0" lvl="0" indent="0" algn="l" rtl="0">
              <a:spcBef>
                <a:spcPts val="0"/>
              </a:spcBef>
              <a:spcAft>
                <a:spcPts val="0"/>
              </a:spcAft>
              <a:buNone/>
            </a:pPr>
            <a:r>
              <a:rPr lang="en" sz="1200"/>
              <a:t>Stop doing what you were trying to do</a:t>
            </a:r>
            <a:endParaRPr sz="1200"/>
          </a:p>
        </p:txBody>
      </p:sp>
      <p:sp>
        <p:nvSpPr>
          <p:cNvPr id="533" name="Google Shape;533;p62"/>
          <p:cNvSpPr txBox="1"/>
          <p:nvPr/>
        </p:nvSpPr>
        <p:spPr>
          <a:xfrm>
            <a:off x="54786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OK</a:t>
            </a:r>
            <a:endParaRPr sz="800"/>
          </a:p>
        </p:txBody>
      </p:sp>
      <p:sp>
        <p:nvSpPr>
          <p:cNvPr id="534" name="Google Shape;534;p62"/>
          <p:cNvSpPr txBox="1"/>
          <p:nvPr/>
        </p:nvSpPr>
        <p:spPr>
          <a:xfrm>
            <a:off x="6343075" y="4015175"/>
            <a:ext cx="50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Cancel</a:t>
            </a:r>
            <a:endParaRPr sz="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500" y="1246825"/>
            <a:ext cx="5628900" cy="38967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It all comes down to people: The users</a:t>
            </a:r>
            <a:endParaRPr/>
          </a:p>
          <a:p>
            <a:pPr marL="914400" lvl="1" indent="-317500" algn="l" rtl="0">
              <a:spcBef>
                <a:spcPts val="0"/>
              </a:spcBef>
              <a:spcAft>
                <a:spcPts val="0"/>
              </a:spcAft>
              <a:buSzPts val="1400"/>
              <a:buChar char="○"/>
            </a:pPr>
            <a:r>
              <a:rPr lang="en"/>
              <a:t>Users like convenience (ease of use)</a:t>
            </a:r>
            <a:endParaRPr/>
          </a:p>
          <a:p>
            <a:pPr marL="914400" lvl="1" indent="-317500" algn="l" rtl="0">
              <a:spcBef>
                <a:spcPts val="0"/>
              </a:spcBef>
              <a:spcAft>
                <a:spcPts val="0"/>
              </a:spcAft>
              <a:buSzPts val="1400"/>
              <a:buChar char="○"/>
            </a:pPr>
            <a:r>
              <a:rPr lang="en"/>
              <a:t>If a security system is unusable, it will be unused</a:t>
            </a:r>
            <a:endParaRPr/>
          </a:p>
          <a:p>
            <a:pPr marL="914400" lvl="1" indent="-317500" algn="l" rtl="0">
              <a:spcBef>
                <a:spcPts val="0"/>
              </a:spcBef>
              <a:spcAft>
                <a:spcPts val="0"/>
              </a:spcAft>
              <a:buSzPts val="1400"/>
              <a:buChar char="○"/>
            </a:pPr>
            <a:r>
              <a:rPr lang="en"/>
              <a:t>Users will find way to subvert security systems if it makes their lives easier</a:t>
            </a:r>
            <a:endParaRPr/>
          </a:p>
          <a:p>
            <a:pPr marL="457200" lvl="0" indent="-342900" algn="l" rtl="0">
              <a:spcBef>
                <a:spcPts val="0"/>
              </a:spcBef>
              <a:spcAft>
                <a:spcPts val="0"/>
              </a:spcAft>
              <a:buSzPts val="1800"/>
              <a:buChar char="●"/>
            </a:pPr>
            <a:r>
              <a:rPr lang="en"/>
              <a:t>It all comes down to people: The programmers</a:t>
            </a:r>
            <a:endParaRPr/>
          </a:p>
          <a:p>
            <a:pPr marL="914400" lvl="1" indent="-317500" algn="l" rtl="0">
              <a:spcBef>
                <a:spcPts val="0"/>
              </a:spcBef>
              <a:spcAft>
                <a:spcPts val="0"/>
              </a:spcAft>
              <a:buSzPts val="1400"/>
              <a:buChar char="○"/>
            </a:pPr>
            <a:r>
              <a:rPr lang="en"/>
              <a:t>Programmers make mistakes</a:t>
            </a:r>
            <a:endParaRPr/>
          </a:p>
          <a:p>
            <a:pPr marL="914400" lvl="1" indent="-317500" algn="l" rtl="0">
              <a:spcBef>
                <a:spcPts val="0"/>
              </a:spcBef>
              <a:spcAft>
                <a:spcPts val="0"/>
              </a:spcAft>
              <a:buSzPts val="1400"/>
              <a:buChar char="○"/>
            </a:pPr>
            <a:r>
              <a:rPr lang="en"/>
              <a:t>Programmers use tools that allow them to make mistakes (e.g. C and C++)</a:t>
            </a:r>
            <a:endParaRPr/>
          </a:p>
          <a:p>
            <a:pPr marL="457200" lvl="0" indent="-342900" algn="l" rtl="0">
              <a:spcBef>
                <a:spcPts val="0"/>
              </a:spcBef>
              <a:spcAft>
                <a:spcPts val="0"/>
              </a:spcAft>
              <a:buSzPts val="1800"/>
              <a:buChar char="●"/>
            </a:pPr>
            <a:r>
              <a:rPr lang="en"/>
              <a:t>It all comes down to people: Everyone else</a:t>
            </a:r>
            <a:endParaRPr/>
          </a:p>
          <a:p>
            <a:pPr marL="914400" lvl="1" indent="-317500" algn="l" rtl="0">
              <a:spcBef>
                <a:spcPts val="0"/>
              </a:spcBef>
              <a:spcAft>
                <a:spcPts val="0"/>
              </a:spcAft>
              <a:buSzPts val="1400"/>
              <a:buChar char="○"/>
            </a:pPr>
            <a:r>
              <a:rPr lang="en"/>
              <a:t>Social engineering attacks exploit other people’s trust and access for personal gain</a:t>
            </a:r>
            <a:endParaRPr/>
          </a:p>
          <a:p>
            <a:pPr marL="457200" lvl="0" indent="-342900" algn="l" rtl="0">
              <a:spcBef>
                <a:spcPts val="0"/>
              </a:spcBef>
              <a:spcAft>
                <a:spcPts val="0"/>
              </a:spcAft>
              <a:buSzPts val="1800"/>
              <a:buChar char="●"/>
            </a:pPr>
            <a:r>
              <a:rPr lang="en"/>
              <a:t>Consider the tools presented to users, and make them </a:t>
            </a:r>
            <a:r>
              <a:rPr lang="en" b="1"/>
              <a:t>fool</a:t>
            </a:r>
            <a:r>
              <a:rPr lang="en"/>
              <a:t>-proof</a:t>
            </a:r>
            <a:endParaRPr/>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grpSp>
        <p:nvGrpSpPr>
          <p:cNvPr id="542" name="Google Shape;542;p63"/>
          <p:cNvGrpSpPr/>
          <p:nvPr/>
        </p:nvGrpSpPr>
        <p:grpSpPr>
          <a:xfrm>
            <a:off x="6035575" y="1237750"/>
            <a:ext cx="2578500" cy="3652450"/>
            <a:chOff x="6035575" y="1237750"/>
            <a:chExt cx="2578500" cy="3652450"/>
          </a:xfrm>
        </p:grpSpPr>
        <p:pic>
          <p:nvPicPr>
            <p:cNvPr id="543" name="Google Shape;543;p63"/>
            <p:cNvPicPr preferRelativeResize="0"/>
            <p:nvPr/>
          </p:nvPicPr>
          <p:blipFill>
            <a:blip r:embed="rId3">
              <a:alphaModFix/>
            </a:blip>
            <a:stretch>
              <a:fillRect/>
            </a:stretch>
          </p:blipFill>
          <p:spPr>
            <a:xfrm>
              <a:off x="6474850" y="1643575"/>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064525" y="1237750"/>
              <a:ext cx="1816924" cy="1457125"/>
            </a:xfrm>
            <a:prstGeom prst="rect">
              <a:avLst/>
            </a:prstGeom>
            <a:noFill/>
            <a:ln>
              <a:noFill/>
            </a:ln>
          </p:spPr>
        </p:pic>
        <p:sp>
          <p:nvSpPr>
            <p:cNvPr id="545" name="Google Shape;545;p63"/>
            <p:cNvSpPr txBox="1"/>
            <p:nvPr/>
          </p:nvSpPr>
          <p:spPr>
            <a:xfrm>
              <a:off x="6035575" y="399440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1"/>
                  </a:solidFill>
                </a:rPr>
                <a:t>Physical security keys use the fact that humans are trained to safeguard keys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552" name="Google Shape;552;p64"/>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1.3</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Office Hours </a:t>
            </a:r>
          </a:p>
          <a:p>
            <a:pPr marL="914400" lvl="1" indent="-317500">
              <a:lnSpc>
                <a:spcPct val="130000"/>
              </a:lnSpc>
              <a:buSzPts val="1400"/>
              <a:buFont typeface="Wingdings" pitchFamily="2" charset="2"/>
              <a:buChar char="Ø"/>
            </a:pPr>
            <a:r>
              <a:rPr lang="en-US" sz="1800" dirty="0"/>
              <a:t>Time: Monday 7-8pm</a:t>
            </a:r>
          </a:p>
          <a:p>
            <a:pPr marL="914400" lvl="1" indent="-317500">
              <a:lnSpc>
                <a:spcPct val="130000"/>
              </a:lnSpc>
              <a:buSzPts val="1400"/>
              <a:buFont typeface="Wingdings" pitchFamily="2" charset="2"/>
              <a:buChar char="Ø"/>
            </a:pPr>
            <a:r>
              <a:rPr lang="en-US" sz="1800" dirty="0"/>
              <a:t>Location: </a:t>
            </a:r>
            <a:r>
              <a:rPr lang="en-US" sz="1800" b="1" i="1" dirty="0"/>
              <a:t>COED-065</a:t>
            </a:r>
            <a:r>
              <a:rPr lang="en-US" sz="1800" dirty="0"/>
              <a:t>, College of Education Building</a:t>
            </a:r>
          </a:p>
          <a:p>
            <a:pPr marL="914400" lvl="1" indent="-317500">
              <a:lnSpc>
                <a:spcPct val="130000"/>
              </a:lnSpc>
              <a:buSzPts val="1400"/>
              <a:buFont typeface="Wingdings" pitchFamily="2" charset="2"/>
              <a:buChar char="Ø"/>
            </a:pPr>
            <a:r>
              <a:rPr lang="en-US" sz="1800" dirty="0"/>
              <a:t>Video call link: </a:t>
            </a:r>
            <a:r>
              <a:rPr lang="en-US" sz="1800" dirty="0">
                <a:hlinkClick r:id="rId5"/>
              </a:rPr>
              <a:t>https://meet.google.com/xde-dmob-ipa</a:t>
            </a: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err="1">
                <a:hlinkClick r:id="rId6"/>
              </a:rPr>
              <a:t>Linkedin</a:t>
            </a:r>
            <a:r>
              <a:rPr lang="en-US" sz="1800" dirty="0"/>
              <a:t>, </a:t>
            </a:r>
            <a:r>
              <a:rPr lang="en-US" sz="1800" dirty="0">
                <a:hlinkClick r:id="rId7"/>
              </a:rPr>
              <a:t>email</a:t>
            </a:r>
            <a:r>
              <a:rPr lang="en-US" sz="1800" dirty="0"/>
              <a:t>)</a:t>
            </a:r>
          </a:p>
          <a:p>
            <a:pPr marL="731520" indent="-317500">
              <a:lnSpc>
                <a:spcPct val="130000"/>
              </a:lnSpc>
              <a:buSzPts val="1400"/>
              <a:buFont typeface="Arial"/>
              <a:buChar char="○"/>
            </a:pPr>
            <a:r>
              <a:rPr lang="en-US" sz="1800" dirty="0"/>
              <a:t>Office Hours</a:t>
            </a:r>
          </a:p>
          <a:p>
            <a:pPr marL="914400" lvl="8" indent="-317500">
              <a:lnSpc>
                <a:spcPct val="130000"/>
              </a:lnSpc>
              <a:buSzPts val="1400"/>
              <a:buFont typeface="Wingdings" pitchFamily="2" charset="2"/>
              <a:buChar char="Ø"/>
            </a:pPr>
            <a:r>
              <a:rPr lang="en-US" sz="1800" dirty="0"/>
              <a:t>Time: Wednesday 6-7pm</a:t>
            </a:r>
          </a:p>
          <a:p>
            <a:pPr marL="914400" lvl="2" indent="-317500">
              <a:lnSpc>
                <a:spcPct val="130000"/>
              </a:lnSpc>
              <a:buSzPts val="1400"/>
              <a:buFont typeface="Wingdings" pitchFamily="2" charset="2"/>
              <a:buChar char="Ø"/>
            </a:pPr>
            <a:r>
              <a:rPr lang="en-US" sz="1800" dirty="0"/>
              <a:t>Location: Conference room </a:t>
            </a:r>
            <a:r>
              <a:rPr lang="en-US" sz="1800" b="1" dirty="0"/>
              <a:t>309</a:t>
            </a:r>
            <a:r>
              <a:rPr lang="en-US" sz="1800" dirty="0"/>
              <a:t>, </a:t>
            </a:r>
            <a:r>
              <a:rPr lang="en-US" sz="1800" i="1" dirty="0"/>
              <a:t>Woodward Hall</a:t>
            </a:r>
            <a:endParaRPr lang="en-US" sz="1800" dirty="0"/>
          </a:p>
          <a:p>
            <a:pPr marL="914400" lvl="2" indent="-317500">
              <a:lnSpc>
                <a:spcPct val="130000"/>
              </a:lnSpc>
              <a:buSzPts val="1400"/>
              <a:buFont typeface="Wingdings" pitchFamily="2" charset="2"/>
              <a:buChar char="Ø"/>
            </a:pPr>
            <a:r>
              <a:rPr lang="en-US" sz="1800" dirty="0"/>
              <a:t>Video call link: </a:t>
            </a:r>
            <a:r>
              <a:rPr lang="en-US" sz="1800" dirty="0">
                <a:hlinkClick r:id="rId8"/>
              </a:rPr>
              <a:t>https://meet.google.com/irn-doeo-uhr</a:t>
            </a: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5"/>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b="1"/>
              <a:t>Takeaway</a:t>
            </a:r>
            <a:r>
              <a:rPr lang="en" sz="1400"/>
              <a:t>: Security is economics</a:t>
            </a:r>
            <a:endParaRPr sz="1400"/>
          </a:p>
        </p:txBody>
      </p:sp>
      <p:sp>
        <p:nvSpPr>
          <p:cNvPr id="558" name="Google Shape;558;p6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Physical Safes</a:t>
            </a:r>
            <a:endParaRPr/>
          </a:p>
        </p:txBody>
      </p:sp>
      <p:sp>
        <p:nvSpPr>
          <p:cNvPr id="559" name="Google Shape;559;p65"/>
          <p:cNvSpPr txBox="1">
            <a:spLocks noGrp="1"/>
          </p:cNvSpPr>
          <p:nvPr>
            <p:ph type="body" idx="1"/>
          </p:nvPr>
        </p:nvSpPr>
        <p:spPr>
          <a:xfrm>
            <a:off x="198500" y="1246825"/>
            <a:ext cx="8392200" cy="950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want our safes to stop people from breaking in, so let’s measure them by how long it takes an expert to break into one:</a:t>
            </a:r>
            <a:endParaRPr/>
          </a:p>
        </p:txBody>
      </p:sp>
      <p:sp>
        <p:nvSpPr>
          <p:cNvPr id="560" name="Google Shape;560;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561" name="Google Shape;561;p65"/>
          <p:cNvGrpSpPr/>
          <p:nvPr/>
        </p:nvGrpSpPr>
        <p:grpSpPr>
          <a:xfrm>
            <a:off x="198500" y="2073801"/>
            <a:ext cx="1928700" cy="2160574"/>
            <a:chOff x="198500" y="2073801"/>
            <a:chExt cx="1928700" cy="2160574"/>
          </a:xfrm>
        </p:grpSpPr>
        <p:pic>
          <p:nvPicPr>
            <p:cNvPr id="562" name="Google Shape;562;p65"/>
            <p:cNvPicPr preferRelativeResize="0"/>
            <p:nvPr/>
          </p:nvPicPr>
          <p:blipFill>
            <a:blip r:embed="rId3">
              <a:alphaModFix/>
            </a:blip>
            <a:stretch>
              <a:fillRect/>
            </a:stretch>
          </p:blipFill>
          <p:spPr>
            <a:xfrm>
              <a:off x="519100" y="2073801"/>
              <a:ext cx="1287498" cy="1440775"/>
            </a:xfrm>
            <a:prstGeom prst="rect">
              <a:avLst/>
            </a:prstGeom>
            <a:noFill/>
            <a:ln>
              <a:noFill/>
            </a:ln>
          </p:spPr>
        </p:pic>
        <p:sp>
          <p:nvSpPr>
            <p:cNvPr id="563" name="Google Shape;563;p65"/>
            <p:cNvSpPr txBox="1"/>
            <p:nvPr/>
          </p:nvSpPr>
          <p:spPr>
            <a:xfrm>
              <a:off x="198500"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TL-15 ($3,000)</a:t>
              </a:r>
              <a:br>
                <a:rPr lang="en" sz="1000">
                  <a:solidFill>
                    <a:schemeClr val="dk1"/>
                  </a:solidFill>
                </a:rPr>
              </a:br>
              <a:r>
                <a:rPr lang="en" sz="1000">
                  <a:solidFill>
                    <a:schemeClr val="dk1"/>
                  </a:solidFill>
                </a:rPr>
                <a:t>15 minutes with common tools</a:t>
              </a:r>
              <a:endParaRPr sz="1000"/>
            </a:p>
          </p:txBody>
        </p:sp>
      </p:grpSp>
      <p:grpSp>
        <p:nvGrpSpPr>
          <p:cNvPr id="564" name="Google Shape;564;p65"/>
          <p:cNvGrpSpPr/>
          <p:nvPr/>
        </p:nvGrpSpPr>
        <p:grpSpPr>
          <a:xfrm>
            <a:off x="2554275" y="2073800"/>
            <a:ext cx="1928700" cy="2160575"/>
            <a:chOff x="2554275" y="2073800"/>
            <a:chExt cx="1928700" cy="2160575"/>
          </a:xfrm>
        </p:grpSpPr>
        <p:pic>
          <p:nvPicPr>
            <p:cNvPr id="565" name="Google Shape;565;p65"/>
            <p:cNvPicPr preferRelativeResize="0"/>
            <p:nvPr/>
          </p:nvPicPr>
          <p:blipFill>
            <a:blip r:embed="rId4">
              <a:alphaModFix/>
            </a:blip>
            <a:stretch>
              <a:fillRect/>
            </a:stretch>
          </p:blipFill>
          <p:spPr>
            <a:xfrm>
              <a:off x="3028312" y="2073800"/>
              <a:ext cx="980661" cy="1440777"/>
            </a:xfrm>
            <a:prstGeom prst="rect">
              <a:avLst/>
            </a:prstGeom>
            <a:noFill/>
            <a:ln>
              <a:noFill/>
            </a:ln>
          </p:spPr>
        </p:pic>
        <p:sp>
          <p:nvSpPr>
            <p:cNvPr id="566" name="Google Shape;566;p65"/>
            <p:cNvSpPr txBox="1"/>
            <p:nvPr/>
          </p:nvSpPr>
          <p:spPr>
            <a:xfrm>
              <a:off x="2554275" y="3718675"/>
              <a:ext cx="1928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TL-30 ($4,500)</a:t>
              </a:r>
              <a:br>
                <a:rPr lang="en" sz="1000">
                  <a:solidFill>
                    <a:schemeClr val="dk1"/>
                  </a:solidFill>
                </a:rPr>
              </a:br>
              <a:r>
                <a:rPr lang="en" sz="1000">
                  <a:solidFill>
                    <a:schemeClr val="dk1"/>
                  </a:solidFill>
                </a:rPr>
                <a:t>30 minutes with common tools </a:t>
              </a:r>
              <a:endParaRPr sz="1000">
                <a:solidFill>
                  <a:schemeClr val="dk1"/>
                </a:solidFill>
              </a:endParaRPr>
            </a:p>
          </p:txBody>
        </p:sp>
      </p:grpSp>
      <p:grpSp>
        <p:nvGrpSpPr>
          <p:cNvPr id="567" name="Google Shape;567;p65"/>
          <p:cNvGrpSpPr/>
          <p:nvPr/>
        </p:nvGrpSpPr>
        <p:grpSpPr>
          <a:xfrm>
            <a:off x="4701900" y="2020187"/>
            <a:ext cx="2038200" cy="2391188"/>
            <a:chOff x="4701900" y="2020187"/>
            <a:chExt cx="2038200" cy="2391188"/>
          </a:xfrm>
        </p:grpSpPr>
        <p:pic>
          <p:nvPicPr>
            <p:cNvPr id="568" name="Google Shape;568;p65"/>
            <p:cNvPicPr preferRelativeResize="0"/>
            <p:nvPr/>
          </p:nvPicPr>
          <p:blipFill>
            <a:blip r:embed="rId5">
              <a:alphaModFix/>
            </a:blip>
            <a:stretch>
              <a:fillRect/>
            </a:stretch>
          </p:blipFill>
          <p:spPr>
            <a:xfrm>
              <a:off x="5230688" y="2020187"/>
              <a:ext cx="980649" cy="1548002"/>
            </a:xfrm>
            <a:prstGeom prst="rect">
              <a:avLst/>
            </a:prstGeom>
            <a:noFill/>
            <a:ln>
              <a:noFill/>
            </a:ln>
          </p:spPr>
        </p:pic>
        <p:sp>
          <p:nvSpPr>
            <p:cNvPr id="569" name="Google Shape;569;p65"/>
            <p:cNvSpPr txBox="1"/>
            <p:nvPr/>
          </p:nvSpPr>
          <p:spPr>
            <a:xfrm>
              <a:off x="4701900" y="3718675"/>
              <a:ext cx="2038200" cy="692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TRTL-30 ($10,000)</a:t>
              </a:r>
              <a:br>
                <a:rPr lang="en" sz="1000">
                  <a:solidFill>
                    <a:schemeClr val="dk1"/>
                  </a:solidFill>
                </a:rPr>
              </a:br>
              <a:r>
                <a:rPr lang="en" sz="1000">
                  <a:solidFill>
                    <a:schemeClr val="dk1"/>
                  </a:solidFill>
                </a:rPr>
                <a:t>30 minutes with common tools and a cutting torch</a:t>
              </a:r>
              <a:endParaRPr sz="1000"/>
            </a:p>
          </p:txBody>
        </p:sp>
      </p:grpSp>
      <p:grpSp>
        <p:nvGrpSpPr>
          <p:cNvPr id="570" name="Google Shape;570;p65"/>
          <p:cNvGrpSpPr/>
          <p:nvPr/>
        </p:nvGrpSpPr>
        <p:grpSpPr>
          <a:xfrm>
            <a:off x="6984575" y="2020187"/>
            <a:ext cx="1928700" cy="2461975"/>
            <a:chOff x="6984575" y="2020187"/>
            <a:chExt cx="1928700" cy="2461975"/>
          </a:xfrm>
        </p:grpSpPr>
        <p:pic>
          <p:nvPicPr>
            <p:cNvPr id="571" name="Google Shape;571;p65"/>
            <p:cNvPicPr preferRelativeResize="0"/>
            <p:nvPr/>
          </p:nvPicPr>
          <p:blipFill>
            <a:blip r:embed="rId6">
              <a:alphaModFix/>
            </a:blip>
            <a:stretch>
              <a:fillRect/>
            </a:stretch>
          </p:blipFill>
          <p:spPr>
            <a:xfrm>
              <a:off x="7433051" y="2020187"/>
              <a:ext cx="1031745" cy="1548001"/>
            </a:xfrm>
            <a:prstGeom prst="rect">
              <a:avLst/>
            </a:prstGeom>
            <a:noFill/>
            <a:ln>
              <a:noFill/>
            </a:ln>
          </p:spPr>
        </p:pic>
        <p:sp>
          <p:nvSpPr>
            <p:cNvPr id="572" name="Google Shape;572;p65"/>
            <p:cNvSpPr txBox="1"/>
            <p:nvPr/>
          </p:nvSpPr>
          <p:spPr>
            <a:xfrm>
              <a:off x="6984575" y="3612463"/>
              <a:ext cx="1928700" cy="86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000">
                  <a:solidFill>
                    <a:schemeClr val="dk1"/>
                  </a:solidFill>
                </a:rPr>
                <a:t>TXTL-60 (&gt;$50,000)</a:t>
              </a:r>
              <a:br>
                <a:rPr lang="en" sz="1000">
                  <a:solidFill>
                    <a:schemeClr val="dk1"/>
                  </a:solidFill>
                </a:rPr>
              </a:br>
              <a:r>
                <a:rPr lang="en" sz="1000">
                  <a:solidFill>
                    <a:schemeClr val="dk1"/>
                  </a:solidFill>
                </a:rPr>
                <a:t>60 minutes with common tools, a cutting torch, and up to 4 oz of explosives</a:t>
              </a:r>
              <a:endParaRPr sz="1000">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Cost/benefit analyses often appear in security: The expected benefit of your defense should be proportional to the expected cost of attack</a:t>
            </a:r>
            <a:endParaRPr/>
          </a:p>
          <a:p>
            <a:pPr marL="914400" lvl="1" indent="-317500" algn="l" rtl="0">
              <a:spcBef>
                <a:spcPts val="0"/>
              </a:spcBef>
              <a:spcAft>
                <a:spcPts val="0"/>
              </a:spcAft>
              <a:buSzPts val="1400"/>
              <a:buChar char="○"/>
            </a:pPr>
            <a:r>
              <a:rPr lang="en"/>
              <a:t>More security (usually) costs more</a:t>
            </a:r>
            <a:endParaRPr/>
          </a:p>
          <a:p>
            <a:pPr marL="914400" lvl="1" indent="-317500" algn="l" rtl="0">
              <a:spcBef>
                <a:spcPts val="0"/>
              </a:spcBef>
              <a:spcAft>
                <a:spcPts val="0"/>
              </a:spcAft>
              <a:buSzPts val="1400"/>
              <a:buChar char="○"/>
            </a:pPr>
            <a:r>
              <a:rPr lang="en"/>
              <a:t>If the attack costs more than the reward, the attacker probably won’t do it</a:t>
            </a:r>
            <a:endParaRPr/>
          </a:p>
          <a:p>
            <a:pPr marL="457200" lvl="0" indent="-342900" algn="l" rtl="0">
              <a:spcBef>
                <a:spcPts val="0"/>
              </a:spcBef>
              <a:spcAft>
                <a:spcPts val="0"/>
              </a:spcAft>
              <a:buSzPts val="1800"/>
              <a:buChar char="●"/>
            </a:pPr>
            <a:r>
              <a:rPr lang="en"/>
              <a:t>Example: You don’t put a $10 lock on a $1 item…</a:t>
            </a:r>
            <a:endParaRPr/>
          </a:p>
          <a:p>
            <a:pPr marL="914400" lvl="1" indent="-317500" algn="l" rtl="0">
              <a:spcBef>
                <a:spcPts val="0"/>
              </a:spcBef>
              <a:spcAft>
                <a:spcPts val="0"/>
              </a:spcAft>
              <a:buSzPts val="1400"/>
              <a:buChar char="○"/>
            </a:pPr>
            <a:r>
              <a:rPr lang="en"/>
              <a:t>… unless a $1 item can be used to attack something even more valuable</a:t>
            </a:r>
            <a:endParaRPr/>
          </a:p>
          <a:p>
            <a:pPr marL="457200" lvl="0" indent="-342900" algn="l" rtl="0">
              <a:spcBef>
                <a:spcPts val="0"/>
              </a:spcBef>
              <a:spcAft>
                <a:spcPts val="0"/>
              </a:spcAft>
              <a:buSzPts val="1800"/>
              <a:buChar char="●"/>
            </a:pPr>
            <a:r>
              <a:rPr lang="en"/>
              <a:t>Example: You have a brand-new, undiscovered attack that will work on anybody’s computer. You wouldn’t expose it on a random civilian</a:t>
            </a:r>
            <a:endParaRPr/>
          </a:p>
          <a:p>
            <a:pPr marL="914400" lvl="1" indent="-317500" algn="l" rtl="0">
              <a:spcBef>
                <a:spcPts val="0"/>
              </a:spcBef>
              <a:spcAft>
                <a:spcPts val="0"/>
              </a:spcAft>
              <a:buSzPts val="1400"/>
              <a:buChar char="○"/>
            </a:pPr>
            <a:r>
              <a:rPr lang="en"/>
              <a:t>iPhone security vulnerabilities are often sold for ~$1M on the market, so it’s probably safe to use an iPhone on a hostile network if you aren’t a $1M target</a:t>
            </a:r>
            <a:endParaRPr/>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586" name="Google Shape;586;p67"/>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1.4</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Security companies are supposed to detect home break-ins</a:t>
            </a:r>
            <a:endParaRPr/>
          </a:p>
          <a:p>
            <a:pPr marL="914400" lvl="1" indent="-317500" algn="l" rtl="0">
              <a:spcBef>
                <a:spcPts val="0"/>
              </a:spcBef>
              <a:spcAft>
                <a:spcPts val="0"/>
              </a:spcAft>
              <a:buSzPts val="1400"/>
              <a:buChar char="○"/>
            </a:pPr>
            <a:r>
              <a:rPr lang="en"/>
              <a:t>Problem: Too many false alarms. Many alarms go unanswered</a:t>
            </a:r>
            <a:endParaRPr/>
          </a:p>
          <a:p>
            <a:pPr marL="914400" lvl="1" indent="-317500" algn="l" rtl="0">
              <a:spcBef>
                <a:spcPts val="0"/>
              </a:spcBef>
              <a:spcAft>
                <a:spcPts val="0"/>
              </a:spcAft>
              <a:buSzPts val="1400"/>
              <a:buChar char="○"/>
            </a:pPr>
            <a:r>
              <a:rPr lang="en"/>
              <a:t>Placing a sign helps deter burglars from entering at risk of being caught…</a:t>
            </a:r>
            <a:endParaRPr/>
          </a:p>
          <a:p>
            <a:pPr marL="1371600" lvl="2" indent="-317500" algn="l" rtl="0">
              <a:spcBef>
                <a:spcPts val="0"/>
              </a:spcBef>
              <a:spcAft>
                <a:spcPts val="0"/>
              </a:spcAft>
              <a:buSzPts val="1400"/>
              <a:buChar char="■"/>
            </a:pPr>
            <a:r>
              <a:rPr lang="en"/>
              <a:t>… even if you don’t have an alarm installed!</a:t>
            </a:r>
            <a:endParaRPr/>
          </a:p>
          <a:p>
            <a:pPr marL="457200" lvl="0" indent="-342900" algn="l" rtl="0">
              <a:spcBef>
                <a:spcPts val="0"/>
              </a:spcBef>
              <a:spcAft>
                <a:spcPts val="0"/>
              </a:spcAft>
              <a:buSzPts val="1800"/>
              <a:buChar char="●"/>
            </a:pPr>
            <a:r>
              <a:rPr lang="en" b="1"/>
              <a:t>Takeway</a:t>
            </a:r>
            <a:r>
              <a:rPr lang="en"/>
              <a:t>: Prevent attacks when you can, but detect them if you can’t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Deterrence</a:t>
            </a:r>
            <a:r>
              <a:rPr lang="en"/>
              <a:t>: Stop the attack before it happens</a:t>
            </a:r>
            <a:endParaRPr/>
          </a:p>
          <a:p>
            <a:pPr marL="457200" lvl="0" indent="-342900" algn="l" rtl="0">
              <a:spcBef>
                <a:spcPts val="0"/>
              </a:spcBef>
              <a:spcAft>
                <a:spcPts val="0"/>
              </a:spcAft>
              <a:buSzPts val="1800"/>
              <a:buChar char="●"/>
            </a:pPr>
            <a:r>
              <a:rPr lang="en" b="1"/>
              <a:t>Prevention</a:t>
            </a:r>
            <a:r>
              <a:rPr lang="en"/>
              <a:t>: Stop the attack as it happens</a:t>
            </a:r>
            <a:endParaRPr b="1"/>
          </a:p>
          <a:p>
            <a:pPr marL="457200" lvl="0" indent="-342900" algn="l" rtl="0">
              <a:spcBef>
                <a:spcPts val="0"/>
              </a:spcBef>
              <a:spcAft>
                <a:spcPts val="0"/>
              </a:spcAft>
              <a:buSzPts val="1800"/>
              <a:buChar char="●"/>
            </a:pPr>
            <a:r>
              <a:rPr lang="en" b="1"/>
              <a:t>Detection</a:t>
            </a:r>
            <a:r>
              <a:rPr lang="en"/>
              <a:t>: Learn that there was an attack (after it happened)</a:t>
            </a:r>
            <a:endParaRPr/>
          </a:p>
          <a:p>
            <a:pPr marL="914400" lvl="1" indent="-317500" algn="l" rtl="0">
              <a:spcBef>
                <a:spcPts val="0"/>
              </a:spcBef>
              <a:spcAft>
                <a:spcPts val="0"/>
              </a:spcAft>
              <a:buSzPts val="1400"/>
              <a:buChar char="○"/>
            </a:pPr>
            <a:r>
              <a:rPr lang="en"/>
              <a:t>If you can’t stop the attack from happening, you should at least be able to know that the attack has happened.</a:t>
            </a:r>
            <a:endParaRPr/>
          </a:p>
          <a:p>
            <a:pPr marL="457200" lvl="0" indent="-342900" algn="l" rtl="0">
              <a:spcBef>
                <a:spcPts val="0"/>
              </a:spcBef>
              <a:spcAft>
                <a:spcPts val="0"/>
              </a:spcAft>
              <a:buSzPts val="1800"/>
              <a:buChar char="●"/>
            </a:pPr>
            <a:r>
              <a:rPr lang="en" b="1"/>
              <a:t>Response</a:t>
            </a:r>
            <a:r>
              <a:rPr lang="en"/>
              <a:t>: Do something about the attack (after it happened)</a:t>
            </a:r>
            <a:endParaRPr/>
          </a:p>
          <a:p>
            <a:pPr marL="914400" lvl="1" indent="-317500" algn="l" rtl="0">
              <a:spcBef>
                <a:spcPts val="0"/>
              </a:spcBef>
              <a:spcAft>
                <a:spcPts val="0"/>
              </a:spcAft>
              <a:buSzPts val="1400"/>
              <a:buChar char="○"/>
            </a:pPr>
            <a:r>
              <a:rPr lang="en"/>
              <a:t>Once you know the attack happened, you should respond</a:t>
            </a:r>
            <a:endParaRPr/>
          </a:p>
          <a:p>
            <a:pPr marL="914400" lvl="1" indent="-317500" algn="l" rtl="0">
              <a:spcBef>
                <a:spcPts val="0"/>
              </a:spcBef>
              <a:spcAft>
                <a:spcPts val="0"/>
              </a:spcAft>
              <a:buSzPts val="1400"/>
              <a:buChar char="○"/>
            </a:pPr>
            <a:r>
              <a:rPr lang="en"/>
              <a:t>Detection without response is pointless!</a:t>
            </a:r>
            <a:endParaRPr/>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Response: Mitigation and Recovery</a:t>
            </a:r>
            <a:endParaRPr/>
          </a:p>
        </p:txBody>
      </p:sp>
      <p:sp>
        <p:nvSpPr>
          <p:cNvPr id="607" name="Google Shape;607;p70"/>
          <p:cNvSpPr txBox="1">
            <a:spLocks noGrp="1"/>
          </p:cNvSpPr>
          <p:nvPr>
            <p:ph type="body" idx="1"/>
          </p:nvPr>
        </p:nvSpPr>
        <p:spPr>
          <a:xfrm>
            <a:off x="198500" y="1246825"/>
            <a:ext cx="5019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Assume that bad things will happen! You should plan security in way that lets you to get back to a working state.</a:t>
            </a:r>
            <a:endParaRPr/>
          </a:p>
          <a:p>
            <a:pPr marL="457200" lvl="0" indent="-342900" algn="l" rtl="0">
              <a:spcBef>
                <a:spcPts val="0"/>
              </a:spcBef>
              <a:spcAft>
                <a:spcPts val="0"/>
              </a:spcAft>
              <a:buSzPts val="1800"/>
              <a:buChar char="●"/>
            </a:pPr>
            <a:r>
              <a:rPr lang="en"/>
              <a:t>Example: Earthquakes</a:t>
            </a:r>
            <a:endParaRPr/>
          </a:p>
          <a:p>
            <a:pPr marL="914400" lvl="1" indent="-317500" algn="l" rtl="0">
              <a:spcBef>
                <a:spcPts val="0"/>
              </a:spcBef>
              <a:spcAft>
                <a:spcPts val="0"/>
              </a:spcAft>
              <a:buSzPts val="1400"/>
              <a:buChar char="○"/>
            </a:pPr>
            <a:r>
              <a:rPr lang="en"/>
              <a:t>Have resources for 1 week of staying put</a:t>
            </a:r>
            <a:endParaRPr/>
          </a:p>
          <a:p>
            <a:pPr marL="914400" lvl="1" indent="-317500" algn="l" rtl="0">
              <a:spcBef>
                <a:spcPts val="0"/>
              </a:spcBef>
              <a:spcAft>
                <a:spcPts val="0"/>
              </a:spcAft>
              <a:buSzPts val="1400"/>
              <a:buChar char="○"/>
            </a:pPr>
            <a:r>
              <a:rPr lang="en"/>
              <a:t>Have resources to travel 50 miles from my current location</a:t>
            </a:r>
            <a:endParaRPr/>
          </a:p>
          <a:p>
            <a:pPr marL="457200" lvl="0" indent="-342900" algn="l" rtl="0">
              <a:spcBef>
                <a:spcPts val="0"/>
              </a:spcBef>
              <a:spcAft>
                <a:spcPts val="0"/>
              </a:spcAft>
              <a:buSzPts val="1800"/>
              <a:buChar char="●"/>
            </a:pPr>
            <a:r>
              <a:rPr lang="en"/>
              <a:t>Example: Ransomware</a:t>
            </a:r>
            <a:endParaRPr/>
          </a:p>
          <a:p>
            <a:pPr marL="914400" lvl="1" indent="-317500" algn="l" rtl="0">
              <a:spcBef>
                <a:spcPts val="0"/>
              </a:spcBef>
              <a:spcAft>
                <a:spcPts val="0"/>
              </a:spcAft>
              <a:buSzPts val="1400"/>
              <a:buChar char="○"/>
            </a:pPr>
            <a:r>
              <a:rPr lang="en"/>
              <a:t>Keep offsite backups!</a:t>
            </a:r>
            <a:endParaRPr/>
          </a:p>
          <a:p>
            <a:pPr marL="914400" lvl="1" indent="-317500" algn="l" rtl="0">
              <a:spcBef>
                <a:spcPts val="0"/>
              </a:spcBef>
              <a:spcAft>
                <a:spcPts val="0"/>
              </a:spcAft>
              <a:buSzPts val="1400"/>
              <a:buChar char="○"/>
            </a:pPr>
            <a:r>
              <a:rPr lang="en"/>
              <a:t>If your computer and house catch on fire, it should be no big deal.</a:t>
            </a:r>
            <a:endParaRPr/>
          </a:p>
        </p:txBody>
      </p:sp>
      <p:pic>
        <p:nvPicPr>
          <p:cNvPr id="608" name="Google Shape;608;p70"/>
          <p:cNvPicPr preferRelativeResize="0"/>
          <p:nvPr/>
        </p:nvPicPr>
        <p:blipFill>
          <a:blip r:embed="rId3">
            <a:alphaModFix/>
          </a:blip>
          <a:stretch>
            <a:fillRect/>
          </a:stretch>
        </p:blipFill>
        <p:spPr>
          <a:xfrm>
            <a:off x="5629012" y="1946763"/>
            <a:ext cx="2082676" cy="2641274"/>
          </a:xfrm>
          <a:prstGeom prst="rect">
            <a:avLst/>
          </a:prstGeom>
          <a:noFill/>
          <a:ln>
            <a:noFill/>
          </a:ln>
        </p:spPr>
      </p:pic>
      <p:sp>
        <p:nvSpPr>
          <p:cNvPr id="609" name="Google Shape;60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610" name="Google Shape;610;p70"/>
          <p:cNvPicPr preferRelativeResize="0"/>
          <p:nvPr/>
        </p:nvPicPr>
        <p:blipFill rotWithShape="1">
          <a:blip r:embed="rId4">
            <a:alphaModFix/>
          </a:blip>
          <a:srcRect l="5791" t="-254" r="5783" b="6056"/>
          <a:stretch/>
        </p:blipFill>
        <p:spPr>
          <a:xfrm>
            <a:off x="8122600" y="3907175"/>
            <a:ext cx="1021400" cy="1236324"/>
          </a:xfrm>
          <a:prstGeom prst="rect">
            <a:avLst/>
          </a:prstGeom>
          <a:noFill/>
          <a:ln>
            <a:noFill/>
          </a:ln>
        </p:spPr>
      </p:pic>
      <p:pic>
        <p:nvPicPr>
          <p:cNvPr id="611" name="Google Shape;611;p70"/>
          <p:cNvPicPr preferRelativeResize="0"/>
          <p:nvPr/>
        </p:nvPicPr>
        <p:blipFill rotWithShape="1">
          <a:blip r:embed="rId5">
            <a:alphaModFix/>
          </a:blip>
          <a:srcRect r="44681" b="44690"/>
          <a:stretch/>
        </p:blipFill>
        <p:spPr>
          <a:xfrm>
            <a:off x="6230562" y="3161500"/>
            <a:ext cx="1982423" cy="19819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Detection but no Response</a:t>
            </a:r>
            <a:endParaRPr/>
          </a:p>
        </p:txBody>
      </p:sp>
      <p:sp>
        <p:nvSpPr>
          <p:cNvPr id="617" name="Google Shape;617;p71"/>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Bitcoin transactions are irreversible. </a:t>
            </a:r>
            <a:r>
              <a:rPr lang="en" b="1"/>
              <a:t>If you are hacked, you can never recover your Bitcoins.</a:t>
            </a:r>
            <a:endParaRPr/>
          </a:p>
          <a:p>
            <a:pPr marL="914400" lvl="1" indent="-317500" algn="l" rtl="0">
              <a:spcBef>
                <a:spcPts val="0"/>
              </a:spcBef>
              <a:spcAft>
                <a:spcPts val="0"/>
              </a:spcAft>
              <a:buSzPts val="1400"/>
              <a:buChar char="○"/>
            </a:pPr>
            <a:r>
              <a:rPr lang="en"/>
              <a:t>$68M stolen from NiceHash exchange in December 2017</a:t>
            </a:r>
            <a:endParaRPr/>
          </a:p>
          <a:p>
            <a:pPr marL="914400" lvl="1" indent="-317500" algn="l" rtl="0">
              <a:spcBef>
                <a:spcPts val="0"/>
              </a:spcBef>
              <a:spcAft>
                <a:spcPts val="0"/>
              </a:spcAft>
              <a:buSzPts val="1400"/>
              <a:buChar char="○"/>
            </a:pPr>
            <a:r>
              <a:rPr lang="en"/>
              <a:t>Four multi-million-dollar attacks on Ethereum in July 2018</a:t>
            </a:r>
            <a:endParaRPr/>
          </a:p>
          <a:p>
            <a:pPr marL="914400" lvl="1" indent="-317500" algn="l" rtl="0">
              <a:spcBef>
                <a:spcPts val="0"/>
              </a:spcBef>
              <a:spcAft>
                <a:spcPts val="0"/>
              </a:spcAft>
              <a:buSzPts val="1400"/>
              <a:buChar char="○"/>
            </a:pPr>
            <a:r>
              <a:rPr lang="en"/>
              <a:t>Coinbase: One </a:t>
            </a:r>
            <a:r>
              <a:rPr lang="en" b="1"/>
              <a:t>detected</a:t>
            </a:r>
            <a:r>
              <a:rPr lang="en"/>
              <a:t> theft per day</a:t>
            </a:r>
            <a:endParaRPr/>
          </a:p>
          <a:p>
            <a:pPr marL="457200" lvl="0" indent="-342900" algn="l" rtl="0">
              <a:spcBef>
                <a:spcPts val="0"/>
              </a:spcBef>
              <a:spcAft>
                <a:spcPts val="0"/>
              </a:spcAft>
              <a:buSzPts val="1800"/>
              <a:buChar char="●"/>
            </a:pPr>
            <a:r>
              <a:rPr lang="en" b="1"/>
              <a:t>Takeaway:</a:t>
            </a:r>
            <a:r>
              <a:rPr lang="en"/>
              <a:t> Prevention is great, but you must not </a:t>
            </a:r>
            <a:r>
              <a:rPr lang="en" i="1"/>
              <a:t>only</a:t>
            </a:r>
            <a:r>
              <a:rPr lang="en"/>
              <a:t> depend on prevention; you must also respond</a:t>
            </a:r>
            <a:endParaRPr b="1"/>
          </a:p>
        </p:txBody>
      </p:sp>
      <p:sp>
        <p:nvSpPr>
          <p:cNvPr id="618" name="Google Shape;61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graphicFrame>
        <p:nvGraphicFramePr>
          <p:cNvPr id="619" name="Google Shape;619;p71"/>
          <p:cNvGraphicFramePr/>
          <p:nvPr/>
        </p:nvGraphicFramePr>
        <p:xfrm>
          <a:off x="5421100" y="1493235"/>
          <a:ext cx="3549550" cy="1615375"/>
        </p:xfrm>
        <a:graphic>
          <a:graphicData uri="http://schemas.openxmlformats.org/drawingml/2006/table">
            <a:tbl>
              <a:tblPr>
                <a:noFill/>
                <a:tableStyleId>{A939FECE-F015-473F-9BEF-1F8277FC8A46}</a:tableStyleId>
              </a:tblPr>
              <a:tblGrid>
                <a:gridCol w="1890250">
                  <a:extLst>
                    <a:ext uri="{9D8B030D-6E8A-4147-A177-3AD203B41FA5}">
                      <a16:colId xmlns:a16="http://schemas.microsoft.com/office/drawing/2014/main" val="20000"/>
                    </a:ext>
                  </a:extLst>
                </a:gridCol>
                <a:gridCol w="1659300">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Hacked Bitcoin Exchange Says Users May Share $68 Million Loss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Lulu Yilun Chen and Yuji Nakamura</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August 5, 2016</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620" name="Google Shape;620;p71" title="Bloomberg"/>
          <p:cNvPicPr preferRelativeResize="0"/>
          <p:nvPr/>
        </p:nvPicPr>
        <p:blipFill>
          <a:blip r:embed="rId4">
            <a:alphaModFix/>
          </a:blip>
          <a:stretch>
            <a:fillRect/>
          </a:stretch>
        </p:blipFill>
        <p:spPr>
          <a:xfrm>
            <a:off x="5514500" y="1560499"/>
            <a:ext cx="1576832" cy="35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627" name="Google Shape;627;p72"/>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1.5</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Theodosian Walls of Constantinople</a:t>
            </a:r>
            <a:endParaRPr/>
          </a:p>
        </p:txBody>
      </p:sp>
      <p:sp>
        <p:nvSpPr>
          <p:cNvPr id="633" name="Google Shape;633;p7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ancient capital of the Byzantine empire had a wall…</a:t>
            </a:r>
            <a:endParaRPr/>
          </a:p>
          <a:p>
            <a:pPr marL="914400" lvl="1" indent="-317500" algn="l" rtl="0">
              <a:spcBef>
                <a:spcPts val="0"/>
              </a:spcBef>
              <a:spcAft>
                <a:spcPts val="0"/>
              </a:spcAft>
              <a:buSzPts val="1400"/>
              <a:buChar char="○"/>
            </a:pPr>
            <a:r>
              <a:rPr lang="en"/>
              <a:t>Well, they had a moat…</a:t>
            </a:r>
            <a:endParaRPr/>
          </a:p>
          <a:p>
            <a:pPr marL="914400" lvl="1" indent="-317500" algn="l" rtl="0">
              <a:spcBef>
                <a:spcPts val="0"/>
              </a:spcBef>
              <a:spcAft>
                <a:spcPts val="0"/>
              </a:spcAft>
              <a:buSzPts val="1400"/>
              <a:buChar char="○"/>
            </a:pPr>
            <a:r>
              <a:rPr lang="en"/>
              <a:t>then a wall…</a:t>
            </a:r>
            <a:endParaRPr/>
          </a:p>
          <a:p>
            <a:pPr marL="914400" lvl="1" indent="-317500" algn="l" rtl="0">
              <a:spcBef>
                <a:spcPts val="0"/>
              </a:spcBef>
              <a:spcAft>
                <a:spcPts val="0"/>
              </a:spcAft>
              <a:buSzPts val="1400"/>
              <a:buChar char="○"/>
            </a:pPr>
            <a:r>
              <a:rPr lang="en"/>
              <a:t>then a depression…</a:t>
            </a:r>
            <a:endParaRPr/>
          </a:p>
          <a:p>
            <a:pPr marL="914400" lvl="1" indent="-317500" algn="l" rtl="0">
              <a:spcBef>
                <a:spcPts val="0"/>
              </a:spcBef>
              <a:spcAft>
                <a:spcPts val="0"/>
              </a:spcAft>
              <a:buSzPts val="1400"/>
              <a:buChar char="○"/>
            </a:pPr>
            <a:r>
              <a:rPr lang="en"/>
              <a:t>… and then an even bigger wall</a:t>
            </a:r>
            <a:endParaRPr/>
          </a:p>
          <a:p>
            <a:pPr marL="457200" lvl="0" indent="-342900" algn="l" rtl="0">
              <a:spcBef>
                <a:spcPts val="0"/>
              </a:spcBef>
              <a:spcAft>
                <a:spcPts val="0"/>
              </a:spcAft>
              <a:buSzPts val="1800"/>
              <a:buChar char="●"/>
            </a:pPr>
            <a:r>
              <a:rPr lang="en"/>
              <a:t>It also had towers to rain fire and arrows upon the enemy…</a:t>
            </a:r>
            <a:endParaRPr/>
          </a:p>
          <a:p>
            <a:pPr marL="457200" lvl="0" indent="-342900" algn="l" rtl="0">
              <a:spcBef>
                <a:spcPts val="0"/>
              </a:spcBef>
              <a:spcAft>
                <a:spcPts val="0"/>
              </a:spcAft>
              <a:buSzPts val="1800"/>
              <a:buChar char="●"/>
            </a:pPr>
            <a:r>
              <a:rPr lang="en" b="1"/>
              <a:t>Takeaway</a:t>
            </a:r>
            <a:r>
              <a:rPr lang="en"/>
              <a:t>: Defense in depth</a:t>
            </a:r>
            <a:endParaRPr/>
          </a:p>
        </p:txBody>
      </p:sp>
      <p:pic>
        <p:nvPicPr>
          <p:cNvPr id="634" name="Google Shape;634;p73"/>
          <p:cNvPicPr preferRelativeResize="0"/>
          <p:nvPr/>
        </p:nvPicPr>
        <p:blipFill>
          <a:blip r:embed="rId3">
            <a:alphaModFix/>
          </a:blip>
          <a:stretch>
            <a:fillRect/>
          </a:stretch>
        </p:blipFill>
        <p:spPr>
          <a:xfrm>
            <a:off x="5929700" y="1246825"/>
            <a:ext cx="2625701" cy="1479025"/>
          </a:xfrm>
          <a:prstGeom prst="rect">
            <a:avLst/>
          </a:prstGeom>
          <a:noFill/>
          <a:ln>
            <a:noFill/>
          </a:ln>
        </p:spPr>
      </p:pic>
      <p:pic>
        <p:nvPicPr>
          <p:cNvPr id="635" name="Google Shape;635;p73"/>
          <p:cNvPicPr preferRelativeResize="0"/>
          <p:nvPr/>
        </p:nvPicPr>
        <p:blipFill>
          <a:blip r:embed="rId4">
            <a:alphaModFix/>
          </a:blip>
          <a:stretch>
            <a:fillRect/>
          </a:stretch>
        </p:blipFill>
        <p:spPr>
          <a:xfrm flipH="1">
            <a:off x="6462274" y="2932450"/>
            <a:ext cx="1560550" cy="2079974"/>
          </a:xfrm>
          <a:prstGeom prst="rect">
            <a:avLst/>
          </a:prstGeom>
          <a:noFill/>
          <a:ln>
            <a:noFill/>
          </a:ln>
        </p:spPr>
      </p:pic>
      <p:sp>
        <p:nvSpPr>
          <p:cNvPr id="636" name="Google Shape;63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Multiple types of defenses should be layered together</a:t>
            </a:r>
            <a:endParaRPr/>
          </a:p>
          <a:p>
            <a:pPr marL="457200" lvl="0" indent="-342900" algn="l" rtl="0">
              <a:spcBef>
                <a:spcPts val="0"/>
              </a:spcBef>
              <a:spcAft>
                <a:spcPts val="0"/>
              </a:spcAft>
              <a:buSzPts val="1800"/>
              <a:buChar char="●"/>
            </a:pPr>
            <a:r>
              <a:rPr lang="en"/>
              <a:t>An attacker should have to breach all defenses to successfully attack a system</a:t>
            </a:r>
            <a:endParaRPr/>
          </a:p>
          <a:p>
            <a:pPr marL="457200" lvl="0" indent="-342900" algn="l" rtl="0">
              <a:spcBef>
                <a:spcPts val="0"/>
              </a:spcBef>
              <a:spcAft>
                <a:spcPts val="0"/>
              </a:spcAft>
              <a:buSzPts val="1800"/>
              <a:buChar char="●"/>
            </a:pPr>
            <a:r>
              <a:rPr lang="en"/>
              <a:t>However, consider </a:t>
            </a:r>
            <a:r>
              <a:rPr lang="en" b="1"/>
              <a:t>security is economics</a:t>
            </a:r>
            <a:endParaRPr/>
          </a:p>
          <a:p>
            <a:pPr marL="914400" lvl="1" indent="-317500" algn="l" rtl="0">
              <a:spcBef>
                <a:spcPts val="0"/>
              </a:spcBef>
              <a:spcAft>
                <a:spcPts val="0"/>
              </a:spcAft>
              <a:buSzPts val="1400"/>
              <a:buChar char="○"/>
            </a:pPr>
            <a:r>
              <a:rPr lang="en"/>
              <a:t>Defenses are not free.</a:t>
            </a:r>
            <a:endParaRPr/>
          </a:p>
          <a:p>
            <a:pPr marL="914400" lvl="1" indent="-317500" algn="l" rtl="0">
              <a:spcBef>
                <a:spcPts val="0"/>
              </a:spcBef>
              <a:spcAft>
                <a:spcPts val="0"/>
              </a:spcAft>
              <a:buSzPts val="1400"/>
              <a:buChar char="○"/>
            </a:pPr>
            <a:r>
              <a:rPr lang="en"/>
              <a:t>Defenses are often less than the sum of their parts</a:t>
            </a:r>
            <a:endParaRPr/>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650" name="Google Shape;650;p7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1.6</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0" name="Google Shape;670;p78"/>
          <p:cNvPicPr preferRelativeResize="0"/>
          <p:nvPr/>
        </p:nvPicPr>
        <p:blipFill>
          <a:blip r:embed="rId3">
            <a:alphaModFix/>
          </a:blip>
          <a:stretch>
            <a:fillRect/>
          </a:stretch>
        </p:blipFill>
        <p:spPr>
          <a:xfrm>
            <a:off x="1332875" y="1148375"/>
            <a:ext cx="6478239" cy="3995125"/>
          </a:xfrm>
          <a:prstGeom prst="rect">
            <a:avLst/>
          </a:prstGeom>
          <a:noFill/>
          <a:ln>
            <a:noFill/>
          </a:ln>
        </p:spPr>
      </p:pic>
      <p:sp>
        <p:nvSpPr>
          <p:cNvPr id="671" name="Google Shape;671;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77" name="Google Shape;677;p79"/>
          <p:cNvPicPr preferRelativeResize="0"/>
          <p:nvPr/>
        </p:nvPicPr>
        <p:blipFill>
          <a:blip r:embed="rId3">
            <a:alphaModFix/>
          </a:blip>
          <a:stretch>
            <a:fillRect/>
          </a:stretch>
        </p:blipFill>
        <p:spPr>
          <a:xfrm>
            <a:off x="1322588" y="1148375"/>
            <a:ext cx="6498821" cy="3995125"/>
          </a:xfrm>
          <a:prstGeom prst="rect">
            <a:avLst/>
          </a:prstGeom>
          <a:noFill/>
          <a:ln>
            <a:noFill/>
          </a:ln>
        </p:spPr>
      </p:pic>
      <p:sp>
        <p:nvSpPr>
          <p:cNvPr id="678" name="Google Shape;67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was this program able to do?</a:t>
            </a:r>
            <a:endParaRPr/>
          </a:p>
          <a:p>
            <a:pPr marL="914400" lvl="1" indent="-317500" algn="l" rtl="0">
              <a:spcBef>
                <a:spcPts val="0"/>
              </a:spcBef>
              <a:spcAft>
                <a:spcPts val="0"/>
              </a:spcAft>
              <a:buSzPts val="1400"/>
              <a:buChar char="○"/>
            </a:pPr>
            <a:r>
              <a:rPr lang="en"/>
              <a:t>Leak your files</a:t>
            </a:r>
            <a:endParaRPr/>
          </a:p>
          <a:p>
            <a:pPr marL="914400" lvl="1" indent="-317500" algn="l" rtl="0">
              <a:spcBef>
                <a:spcPts val="0"/>
              </a:spcBef>
              <a:spcAft>
                <a:spcPts val="0"/>
              </a:spcAft>
              <a:buSzPts val="1400"/>
              <a:buChar char="○"/>
            </a:pPr>
            <a:r>
              <a:rPr lang="en"/>
              <a:t>Delete your files</a:t>
            </a:r>
            <a:endParaRPr/>
          </a:p>
          <a:p>
            <a:pPr marL="914400" lvl="1" indent="-317500" algn="l" rtl="0">
              <a:spcBef>
                <a:spcPts val="0"/>
              </a:spcBef>
              <a:spcAft>
                <a:spcPts val="0"/>
              </a:spcAft>
              <a:buSzPts val="1400"/>
              <a:buChar char="○"/>
            </a:pPr>
            <a:r>
              <a:rPr lang="en"/>
              <a:t>Send spam</a:t>
            </a:r>
            <a:endParaRPr/>
          </a:p>
          <a:p>
            <a:pPr marL="914400" lvl="1" indent="-317500" algn="l" rtl="0">
              <a:spcBef>
                <a:spcPts val="0"/>
              </a:spcBef>
              <a:spcAft>
                <a:spcPts val="0"/>
              </a:spcAft>
              <a:buSzPts val="1400"/>
              <a:buChar char="○"/>
            </a:pPr>
            <a:r>
              <a:rPr lang="en"/>
              <a:t>Run another malicious program</a:t>
            </a:r>
            <a:endParaRPr/>
          </a:p>
          <a:p>
            <a:pPr marL="457200" lvl="0" indent="-342900" algn="l" rtl="0">
              <a:spcBef>
                <a:spcPts val="0"/>
              </a:spcBef>
              <a:spcAft>
                <a:spcPts val="0"/>
              </a:spcAft>
              <a:buSzPts val="1800"/>
              <a:buChar char="●"/>
            </a:pPr>
            <a:r>
              <a:rPr lang="en"/>
              <a:t>What does this program need to be able to do?</a:t>
            </a:r>
            <a:endParaRPr/>
          </a:p>
          <a:p>
            <a:pPr marL="914400" lvl="1" indent="-317500" algn="l" rtl="0">
              <a:spcBef>
                <a:spcPts val="0"/>
              </a:spcBef>
              <a:spcAft>
                <a:spcPts val="0"/>
              </a:spcAft>
              <a:buSzPts val="1400"/>
              <a:buChar char="○"/>
            </a:pPr>
            <a:r>
              <a:rPr lang="en"/>
              <a:t>Access the screen</a:t>
            </a:r>
            <a:endParaRPr/>
          </a:p>
          <a:p>
            <a:pPr marL="914400" lvl="1" indent="-317500" algn="l" rtl="0">
              <a:spcBef>
                <a:spcPts val="0"/>
              </a:spcBef>
              <a:spcAft>
                <a:spcPts val="0"/>
              </a:spcAft>
              <a:buSzPts val="1400"/>
              <a:buChar char="○"/>
            </a:pPr>
            <a:r>
              <a:rPr lang="en"/>
              <a:t>Manage some files (but not all files)</a:t>
            </a:r>
            <a:endParaRPr/>
          </a:p>
          <a:p>
            <a:pPr marL="914400" lvl="1" indent="-317500" algn="l" rtl="0">
              <a:spcBef>
                <a:spcPts val="0"/>
              </a:spcBef>
              <a:spcAft>
                <a:spcPts val="0"/>
              </a:spcAft>
              <a:buSzPts val="1400"/>
              <a:buChar char="○"/>
            </a:pPr>
            <a:r>
              <a:rPr lang="en"/>
              <a:t>Make some Internet connections (but not all Internet connections)</a:t>
            </a:r>
            <a:endParaRPr/>
          </a:p>
          <a:p>
            <a:pPr marL="457200" lvl="0" indent="-342900" algn="l" rtl="0">
              <a:spcBef>
                <a:spcPts val="0"/>
              </a:spcBef>
              <a:spcAft>
                <a:spcPts val="0"/>
              </a:spcAft>
              <a:buSzPts val="1800"/>
              <a:buChar char="●"/>
            </a:pPr>
            <a:r>
              <a:rPr lang="en" b="1"/>
              <a:t>Takeaway</a:t>
            </a:r>
            <a:r>
              <a:rPr lang="en"/>
              <a:t>: Least privilege</a:t>
            </a:r>
            <a:endParaRPr/>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what permissions a entity or program </a:t>
            </a:r>
            <a:r>
              <a:rPr lang="en" i="1"/>
              <a:t>needs</a:t>
            </a:r>
            <a:r>
              <a:rPr lang="en"/>
              <a:t> to be able to do its job correctly</a:t>
            </a:r>
            <a:endParaRPr/>
          </a:p>
          <a:p>
            <a:pPr marL="914400" lvl="1" indent="-317500" algn="l" rtl="0">
              <a:spcBef>
                <a:spcPts val="0"/>
              </a:spcBef>
              <a:spcAft>
                <a:spcPts val="0"/>
              </a:spcAft>
              <a:buSzPts val="1400"/>
              <a:buChar char="○"/>
            </a:pPr>
            <a:r>
              <a:rPr lang="en"/>
              <a:t>If you grant unnecessary permissions, a malicious or hacked program could use those permissions against you</a:t>
            </a:r>
            <a:endParaRPr/>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700" name="Google Shape;700;p82"/>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1.7</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If you need to have a privilege, consider requiring multiple parties to work together (collude) to exercise it</a:t>
            </a:r>
            <a:endParaRPr/>
          </a:p>
          <a:p>
            <a:pPr marL="914400" lvl="1" indent="-317500" algn="l" rtl="0">
              <a:spcBef>
                <a:spcPts val="0"/>
              </a:spcBef>
              <a:spcAft>
                <a:spcPts val="0"/>
              </a:spcAft>
              <a:buSzPts val="1400"/>
              <a:buChar char="○"/>
            </a:pPr>
            <a:r>
              <a:rPr lang="en"/>
              <a:t>It’s much more likely for a single party to be malicious than for all multiple parties to be malicious and collude with one another</a:t>
            </a:r>
            <a:endParaRPr/>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
        <p:nvSpPr>
          <p:cNvPr id="724" name="Google Shape;724;p8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1.8 &amp; 1.13</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Ensure that every access point is monitored and protected</a:t>
            </a:r>
            <a:endParaRPr/>
          </a:p>
          <a:p>
            <a:pPr marL="457200" lvl="0" indent="-342900" algn="l" rtl="0">
              <a:spcBef>
                <a:spcPts val="0"/>
              </a:spcBef>
              <a:spcAft>
                <a:spcPts val="0"/>
              </a:spcAft>
              <a:buSzPts val="1800"/>
              <a:buChar char="●"/>
            </a:pPr>
            <a:r>
              <a:rPr lang="en" b="1"/>
              <a:t>Reference monitor</a:t>
            </a:r>
            <a:r>
              <a:rPr lang="en"/>
              <a:t>: Single point through which all access must occur</a:t>
            </a:r>
            <a:endParaRPr/>
          </a:p>
          <a:p>
            <a:pPr marL="914400" lvl="1" indent="-317500" algn="l" rtl="0">
              <a:spcBef>
                <a:spcPts val="0"/>
              </a:spcBef>
              <a:spcAft>
                <a:spcPts val="0"/>
              </a:spcAft>
              <a:buSzPts val="1400"/>
              <a:buChar char="○"/>
            </a:pPr>
            <a:r>
              <a:rPr lang="en"/>
              <a:t>Example: A network firewall, airport security, the doors to the dorms</a:t>
            </a:r>
            <a:endParaRPr/>
          </a:p>
          <a:p>
            <a:pPr marL="457200" lvl="0" indent="-342900" algn="l" rtl="0">
              <a:spcBef>
                <a:spcPts val="0"/>
              </a:spcBef>
              <a:spcAft>
                <a:spcPts val="0"/>
              </a:spcAft>
              <a:buSzPts val="1800"/>
              <a:buChar char="●"/>
            </a:pPr>
            <a:r>
              <a:rPr lang="en"/>
              <a:t>Desired properties of reference monitors:</a:t>
            </a:r>
            <a:endParaRPr/>
          </a:p>
          <a:p>
            <a:pPr marL="914400" lvl="1" indent="-317500" algn="l" rtl="0">
              <a:spcBef>
                <a:spcPts val="0"/>
              </a:spcBef>
              <a:spcAft>
                <a:spcPts val="0"/>
              </a:spcAft>
              <a:buSzPts val="1400"/>
              <a:buChar char="○"/>
            </a:pPr>
            <a:r>
              <a:rPr lang="en"/>
              <a:t>Correctness</a:t>
            </a:r>
            <a:endParaRPr/>
          </a:p>
          <a:p>
            <a:pPr marL="914400" lvl="1" indent="-317500" algn="l" rtl="0">
              <a:spcBef>
                <a:spcPts val="0"/>
              </a:spcBef>
              <a:spcAft>
                <a:spcPts val="0"/>
              </a:spcAft>
              <a:buSzPts val="1400"/>
              <a:buChar char="○"/>
            </a:pPr>
            <a:r>
              <a:rPr lang="en"/>
              <a:t>Completeness (can’t be bypassed)</a:t>
            </a:r>
            <a:endParaRPr/>
          </a:p>
          <a:p>
            <a:pPr marL="914400" lvl="1" indent="-317500" algn="l" rtl="0">
              <a:spcBef>
                <a:spcPts val="0"/>
              </a:spcBef>
              <a:spcAft>
                <a:spcPts val="0"/>
              </a:spcAft>
              <a:buSzPts val="1400"/>
              <a:buChar char="○"/>
            </a:pPr>
            <a:r>
              <a:rPr lang="en"/>
              <a:t>Security (can’t be tampered with)</a:t>
            </a:r>
            <a:endParaRPr/>
          </a:p>
          <a:p>
            <a:pPr marL="914400" lvl="1" indent="-317500" algn="l" rtl="0">
              <a:spcBef>
                <a:spcPts val="0"/>
              </a:spcBef>
              <a:spcAft>
                <a:spcPts val="0"/>
              </a:spcAft>
              <a:buSzPts val="1400"/>
              <a:buChar char="○"/>
            </a:pPr>
            <a:r>
              <a:rPr lang="en"/>
              <a:t>Should be part of the TCB</a:t>
            </a:r>
            <a:endParaRPr/>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common failure of ensuring complete mediation involving race conditions</a:t>
            </a:r>
            <a:endParaRPr/>
          </a:p>
          <a:p>
            <a:pPr marL="457200" lvl="0" indent="-342900" algn="l" rtl="0">
              <a:spcBef>
                <a:spcPts val="0"/>
              </a:spcBef>
              <a:spcAft>
                <a:spcPts val="0"/>
              </a:spcAft>
              <a:buSzPts val="1800"/>
              <a:buChar char="●"/>
            </a:pPr>
            <a:r>
              <a:rPr lang="en"/>
              <a:t>Consider the following code:</a:t>
            </a:r>
            <a:endParaRPr b="1">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
        <p:nvSpPr>
          <p:cNvPr id="749" name="Google Shape;749;p88"/>
          <p:cNvSpPr txBox="1"/>
          <p:nvPr/>
        </p:nvSpPr>
        <p:spPr>
          <a:xfrm>
            <a:off x="357900" y="2287550"/>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procedure withdrawal(w)</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 contact central server to get balance</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1. let b := balance</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2. if b &lt; w, abort</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 contact server to set balance</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a:latin typeface="Courier New"/>
                <a:ea typeface="Courier New"/>
                <a:cs typeface="Courier New"/>
                <a:sym typeface="Courier New"/>
              </a:rPr>
              <a:t>	3. set balance := b - w</a:t>
            </a:r>
            <a:endParaRPr b="1">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4. give w dollars to user</a:t>
            </a:r>
            <a:endParaRPr b="1">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Don’t Rely on Security Through Obscurity</a:t>
            </a:r>
            <a:endParaRPr/>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
        <p:nvSpPr>
          <p:cNvPr id="772" name="Google Shape;772;p90"/>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1.9</a:t>
            </a:r>
            <a:endParaRPr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
        <p:nvSpPr>
          <p:cNvPr id="782" name="Google Shape;782;p91"/>
          <p:cNvSpPr txBox="1"/>
          <p:nvPr/>
        </p:nvSpPr>
        <p:spPr>
          <a:xfrm>
            <a:off x="3213375" y="3466725"/>
            <a:ext cx="2524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Here’s the hidden computer inside the sign.</a:t>
            </a:r>
            <a:endParaRPr/>
          </a:p>
        </p:txBody>
      </p:sp>
      <p:sp>
        <p:nvSpPr>
          <p:cNvPr id="783" name="Google Shape;783;p91"/>
          <p:cNvSpPr txBox="1"/>
          <p:nvPr/>
        </p:nvSpPr>
        <p:spPr>
          <a:xfrm>
            <a:off x="561025" y="4566525"/>
            <a:ext cx="225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Here’s a highway sign.</a:t>
            </a:r>
            <a:endParaRPr/>
          </a:p>
        </p:txBody>
      </p:sp>
      <p:sp>
        <p:nvSpPr>
          <p:cNvPr id="784" name="Google Shape;784;p91"/>
          <p:cNvSpPr txBox="1"/>
          <p:nvPr/>
        </p:nvSpPr>
        <p:spPr>
          <a:xfrm>
            <a:off x="6098450" y="3466725"/>
            <a:ext cx="2524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Here’s the control panel. Most signs use the default password, </a:t>
            </a:r>
            <a:r>
              <a:rPr lang="en" b="1">
                <a:solidFill>
                  <a:schemeClr val="dk1"/>
                </a:solidFill>
                <a:latin typeface="Courier New"/>
                <a:ea typeface="Courier New"/>
                <a:cs typeface="Courier New"/>
                <a:sym typeface="Courier New"/>
              </a:rPr>
              <a:t>DOTS</a:t>
            </a:r>
            <a:r>
              <a:rPr lang="en">
                <a:solidFill>
                  <a:schemeClr val="dk1"/>
                </a:solidFil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1" name="Google Shape;791;p9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a:t>Note: Do not </a:t>
            </a:r>
            <a:r>
              <a:rPr lang="en" b="1"/>
              <a:t>ever</a:t>
            </a:r>
            <a:r>
              <a:rPr lang="en"/>
              <a:t> do this. Yes, some former CS 161 students did it once.</a:t>
            </a:r>
            <a:endParaRPr/>
          </a:p>
        </p:txBody>
      </p:sp>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Trapped in Sign Factory! Send Help!</a:t>
            </a:r>
            <a:endParaRPr/>
          </a:p>
        </p:txBody>
      </p:sp>
      <p:pic>
        <p:nvPicPr>
          <p:cNvPr id="798" name="Google Shape;798;p93"/>
          <p:cNvPicPr preferRelativeResize="0"/>
          <p:nvPr/>
        </p:nvPicPr>
        <p:blipFill>
          <a:blip r:embed="rId3">
            <a:alphaModFix/>
          </a:blip>
          <a:stretch>
            <a:fillRect/>
          </a:stretch>
        </p:blipFill>
        <p:spPr>
          <a:xfrm>
            <a:off x="621538" y="1822300"/>
            <a:ext cx="3911598" cy="2607099"/>
          </a:xfrm>
          <a:prstGeom prst="rect">
            <a:avLst/>
          </a:prstGeom>
          <a:noFill/>
          <a:ln>
            <a:noFill/>
          </a:ln>
        </p:spPr>
      </p:pic>
      <p:pic>
        <p:nvPicPr>
          <p:cNvPr id="799" name="Google Shape;799;p93"/>
          <p:cNvPicPr preferRelativeResize="0"/>
          <p:nvPr/>
        </p:nvPicPr>
        <p:blipFill>
          <a:blip r:embed="rId4">
            <a:alphaModFix/>
          </a:blip>
          <a:stretch>
            <a:fillRect/>
          </a:stretch>
        </p:blipFill>
        <p:spPr>
          <a:xfrm>
            <a:off x="4610862" y="1822295"/>
            <a:ext cx="3911598" cy="2607106"/>
          </a:xfrm>
          <a:prstGeom prst="rect">
            <a:avLst/>
          </a:prstGeom>
          <a:noFill/>
          <a:ln>
            <a:noFill/>
          </a:ln>
        </p:spPr>
      </p:pic>
      <p:sp>
        <p:nvSpPr>
          <p:cNvPr id="800" name="Google Shape;800;p93"/>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b="1"/>
              <a:t>Takeaway</a:t>
            </a:r>
            <a:r>
              <a:rPr lang="en"/>
              <a:t>: Shannon’s maxim/Don’t rely on security through obscurity</a:t>
            </a:r>
            <a:endParaRPr/>
          </a:p>
        </p:txBody>
      </p:sp>
      <p:sp>
        <p:nvSpPr>
          <p:cNvPr id="801" name="Google Shape;801;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Shannon’s maxim</a:t>
            </a:r>
            <a:r>
              <a:rPr lang="en"/>
              <a:t>: “The enemy knows the system”</a:t>
            </a:r>
            <a:endParaRPr/>
          </a:p>
          <a:p>
            <a:pPr marL="457200" lvl="0" indent="-342900" algn="l" rtl="0">
              <a:spcBef>
                <a:spcPts val="0"/>
              </a:spcBef>
              <a:spcAft>
                <a:spcPts val="0"/>
              </a:spcAft>
              <a:buSzPts val="1800"/>
              <a:buChar char="●"/>
            </a:pPr>
            <a:r>
              <a:rPr lang="en"/>
              <a:t>You should never rely on obscurity as part of your security. Always assume that the attacker knows every detail about the system you are working with (algorithms, hardware, defenses, etc.).</a:t>
            </a:r>
            <a:endParaRPr/>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
        <p:nvSpPr>
          <p:cNvPr id="809" name="Google Shape;809;p94"/>
          <p:cNvSpPr txBox="1"/>
          <p:nvPr/>
        </p:nvSpPr>
        <p:spPr>
          <a:xfrm>
            <a:off x="5869850" y="3230125"/>
            <a:ext cx="25248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Assume the attacker knows where the “secret” control panel is located, and has read the manual with instructions on resetting the password.</a:t>
            </a:r>
            <a:endParaRPr/>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lvl="1"/>
            <a:r>
              <a:rPr lang="en-US" sz="1600" dirty="0"/>
              <a:t>How do attackers exploit insecure software? How do we defend against these attacks?</a:t>
            </a:r>
            <a:endParaRPr sz="1600" dirty="0"/>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sp>
        <p:nvSpPr>
          <p:cNvPr id="817" name="Google Shape;817;p9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1.10</a:t>
            </a:r>
            <a:endParaRPr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Soda Hall</a:t>
            </a:r>
            <a:endParaRPr/>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Rooms in Berkeley’s Soda Hall are guarded by electronic card keys</a:t>
            </a:r>
            <a:endParaRPr/>
          </a:p>
          <a:p>
            <a:pPr marL="457200" lvl="0" indent="-342900" algn="l" rtl="0">
              <a:spcBef>
                <a:spcPts val="0"/>
              </a:spcBef>
              <a:spcAft>
                <a:spcPts val="0"/>
              </a:spcAft>
              <a:buSzPts val="1800"/>
              <a:buChar char="●"/>
            </a:pPr>
            <a:r>
              <a:rPr lang="en"/>
              <a:t>What do you do if the power goes out?</a:t>
            </a:r>
            <a:endParaRPr/>
          </a:p>
          <a:p>
            <a:pPr marL="914400" lvl="1" indent="-317500" algn="l" rtl="0">
              <a:spcBef>
                <a:spcPts val="0"/>
              </a:spcBef>
              <a:spcAft>
                <a:spcPts val="0"/>
              </a:spcAft>
              <a:buSzPts val="1400"/>
              <a:buChar char="○"/>
            </a:pPr>
            <a:r>
              <a:rPr lang="en" b="1"/>
              <a:t>Fail closed</a:t>
            </a:r>
            <a:r>
              <a:rPr lang="en"/>
              <a:t>: No one can get in if the power is out</a:t>
            </a:r>
            <a:endParaRPr/>
          </a:p>
          <a:p>
            <a:pPr marL="914400" lvl="1" indent="-317500" algn="l" rtl="0">
              <a:spcBef>
                <a:spcPts val="0"/>
              </a:spcBef>
              <a:spcAft>
                <a:spcPts val="0"/>
              </a:spcAft>
              <a:buSzPts val="1400"/>
              <a:buChar char="○"/>
            </a:pPr>
            <a:r>
              <a:rPr lang="en" b="1"/>
              <a:t>Fail open</a:t>
            </a:r>
            <a:r>
              <a:rPr lang="en"/>
              <a:t>: Anyone can get in if the power goes out</a:t>
            </a:r>
            <a:endParaRPr/>
          </a:p>
          <a:p>
            <a:pPr marL="457200" lvl="0" indent="-342900" algn="l" rtl="0">
              <a:spcBef>
                <a:spcPts val="0"/>
              </a:spcBef>
              <a:spcAft>
                <a:spcPts val="0"/>
              </a:spcAft>
              <a:buSzPts val="1800"/>
              <a:buChar char="●"/>
            </a:pPr>
            <a:r>
              <a:rPr lang="en"/>
              <a:t>What’s the best option to choose for closets with expensive equipment? What about emergency exit doors?</a:t>
            </a:r>
            <a:endParaRPr/>
          </a:p>
          <a:p>
            <a:pPr marL="457200" lvl="0" indent="-342900" algn="l" rtl="0">
              <a:spcBef>
                <a:spcPts val="0"/>
              </a:spcBef>
              <a:spcAft>
                <a:spcPts val="0"/>
              </a:spcAft>
              <a:buSzPts val="1800"/>
              <a:buChar char="●"/>
            </a:pPr>
            <a:r>
              <a:rPr lang="en" b="1"/>
              <a:t>Takeaway</a:t>
            </a:r>
            <a:r>
              <a:rPr lang="en"/>
              <a:t>: Use fail-safe defaults</a:t>
            </a:r>
            <a:endParaRPr/>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Use Fail-Safe Defaults</a:t>
            </a:r>
            <a:endParaRPr/>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Choose default settings that “fail safe,” balancing security with usability when a system goes down</a:t>
            </a:r>
            <a:endParaRPr/>
          </a:p>
          <a:p>
            <a:pPr marL="914400" lvl="1" indent="-317500" algn="l" rtl="0">
              <a:spcBef>
                <a:spcPts val="0"/>
              </a:spcBef>
              <a:spcAft>
                <a:spcPts val="0"/>
              </a:spcAft>
              <a:buSzPts val="1400"/>
              <a:buChar char="○"/>
            </a:pPr>
            <a:r>
              <a:rPr lang="en"/>
              <a:t>This can be hard to determine</a:t>
            </a:r>
            <a:endParaRPr/>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Design in Security from the Start</a:t>
            </a:r>
            <a:endParaRPr/>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sp>
        <p:nvSpPr>
          <p:cNvPr id="842" name="Google Shape;842;p98"/>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1.11</a:t>
            </a:r>
            <a:endParaRPr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When building a new system, include security as part of the design considerations rather than patching it after the fact</a:t>
            </a:r>
            <a:endParaRPr/>
          </a:p>
          <a:p>
            <a:pPr marL="914400" lvl="1" indent="-317500" algn="l" rtl="0">
              <a:spcBef>
                <a:spcPts val="0"/>
              </a:spcBef>
              <a:spcAft>
                <a:spcPts val="0"/>
              </a:spcAft>
              <a:buSzPts val="1400"/>
              <a:buChar char="○"/>
            </a:pPr>
            <a:r>
              <a:rPr lang="en"/>
              <a:t>A lot of systems today were not designed with security from the start, resulting in patches that don’t fully fix the problem!</a:t>
            </a:r>
            <a:endParaRPr/>
          </a:p>
          <a:p>
            <a:pPr marL="457200" lvl="0" indent="-342900" algn="l" rtl="0">
              <a:spcBef>
                <a:spcPts val="0"/>
              </a:spcBef>
              <a:spcAft>
                <a:spcPts val="0"/>
              </a:spcAft>
              <a:buSzPts val="1800"/>
              <a:buChar char="●"/>
            </a:pPr>
            <a:r>
              <a:rPr lang="en"/>
              <a:t>Keep these security principles in mind whenever you write code!</a:t>
            </a:r>
            <a:endParaRPr/>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Know your threat model</a:t>
            </a:r>
            <a:r>
              <a:rPr lang="en" sz="1400"/>
              <a:t>: Understand your attacker and their resources and motivation</a:t>
            </a:r>
            <a:endParaRPr sz="1400"/>
          </a:p>
          <a:p>
            <a:pPr marL="457200" lvl="0" indent="-317500" algn="l" rtl="0">
              <a:spcBef>
                <a:spcPts val="0"/>
              </a:spcBef>
              <a:spcAft>
                <a:spcPts val="0"/>
              </a:spcAft>
              <a:buSzPts val="1400"/>
              <a:buChar char="●"/>
            </a:pPr>
            <a:r>
              <a:rPr lang="en" sz="1400" b="1"/>
              <a:t>Consider human factors</a:t>
            </a:r>
            <a:r>
              <a:rPr lang="en" sz="1400"/>
              <a:t>: If your system is unusable, it will be unused</a:t>
            </a:r>
            <a:endParaRPr sz="1400"/>
          </a:p>
          <a:p>
            <a:pPr marL="457200" lvl="0" indent="-317500" algn="l" rtl="0">
              <a:spcBef>
                <a:spcPts val="0"/>
              </a:spcBef>
              <a:spcAft>
                <a:spcPts val="0"/>
              </a:spcAft>
              <a:buSzPts val="1400"/>
              <a:buChar char="●"/>
            </a:pPr>
            <a:r>
              <a:rPr lang="en" sz="1400" b="1"/>
              <a:t>Security is economics</a:t>
            </a:r>
            <a:r>
              <a:rPr lang="en" sz="1400"/>
              <a:t>: Balance the expected cost of security with the expected benefit</a:t>
            </a:r>
            <a:endParaRPr sz="1400"/>
          </a:p>
          <a:p>
            <a:pPr marL="457200" lvl="0" indent="-317500" algn="l" rtl="0">
              <a:spcBef>
                <a:spcPts val="0"/>
              </a:spcBef>
              <a:spcAft>
                <a:spcPts val="0"/>
              </a:spcAft>
              <a:buSzPts val="1400"/>
              <a:buChar char="●"/>
            </a:pPr>
            <a:r>
              <a:rPr lang="en" sz="1400" b="1"/>
              <a:t>Detect if you can’t prevent</a:t>
            </a:r>
            <a:r>
              <a:rPr lang="en" sz="1400"/>
              <a:t>: Security requires not just preventing attacks but detecting and responding to them</a:t>
            </a:r>
            <a:endParaRPr sz="1400"/>
          </a:p>
          <a:p>
            <a:pPr marL="457200" lvl="0" indent="-317500" algn="l" rtl="0">
              <a:spcBef>
                <a:spcPts val="0"/>
              </a:spcBef>
              <a:spcAft>
                <a:spcPts val="0"/>
              </a:spcAft>
              <a:buSzPts val="1400"/>
              <a:buChar char="●"/>
            </a:pPr>
            <a:r>
              <a:rPr lang="en" sz="1400" b="1"/>
              <a:t>Defense in depth</a:t>
            </a:r>
            <a:r>
              <a:rPr lang="en" sz="1400"/>
              <a:t>: Layer multiple types of defenses</a:t>
            </a:r>
            <a:endParaRPr sz="1400"/>
          </a:p>
          <a:p>
            <a:pPr marL="457200" lvl="0" indent="-317500" algn="l" rtl="0">
              <a:spcBef>
                <a:spcPts val="0"/>
              </a:spcBef>
              <a:spcAft>
                <a:spcPts val="0"/>
              </a:spcAft>
              <a:buSzPts val="1400"/>
              <a:buChar char="●"/>
            </a:pPr>
            <a:r>
              <a:rPr lang="en" sz="1400" b="1"/>
              <a:t>Least privilege</a:t>
            </a:r>
            <a:r>
              <a:rPr lang="en" sz="1400"/>
              <a:t>: Only grant privileges that are needed for correct functioning, and no more</a:t>
            </a:r>
            <a:endParaRPr sz="1400"/>
          </a:p>
          <a:p>
            <a:pPr marL="457200" lvl="0" indent="-317500" algn="l" rtl="0">
              <a:spcBef>
                <a:spcPts val="0"/>
              </a:spcBef>
              <a:spcAft>
                <a:spcPts val="0"/>
              </a:spcAft>
              <a:buSzPts val="1400"/>
              <a:buChar char="●"/>
            </a:pPr>
            <a:r>
              <a:rPr lang="en" sz="1400" b="1"/>
              <a:t>Separation of responsibility</a:t>
            </a:r>
            <a:r>
              <a:rPr lang="en" sz="1400"/>
              <a:t>: Consider requiring multiple parties to work together to exercise a privilege</a:t>
            </a:r>
            <a:endParaRPr sz="1400"/>
          </a:p>
          <a:p>
            <a:pPr marL="457200" lvl="0" indent="-317500" algn="l" rtl="0">
              <a:spcBef>
                <a:spcPts val="0"/>
              </a:spcBef>
              <a:spcAft>
                <a:spcPts val="0"/>
              </a:spcAft>
              <a:buSzPts val="1400"/>
              <a:buChar char="●"/>
            </a:pPr>
            <a:r>
              <a:rPr lang="en" sz="1400" b="1"/>
              <a:t>Ensure complete mediation</a:t>
            </a:r>
            <a:r>
              <a:rPr lang="en" sz="1400"/>
              <a:t>: All access must be monitored and protected, unbypassable</a:t>
            </a:r>
            <a:endParaRPr sz="1400"/>
          </a:p>
          <a:p>
            <a:pPr marL="457200" lvl="0" indent="-317500" algn="l" rtl="0">
              <a:spcBef>
                <a:spcPts val="0"/>
              </a:spcBef>
              <a:spcAft>
                <a:spcPts val="0"/>
              </a:spcAft>
              <a:buSzPts val="1400"/>
              <a:buChar char="●"/>
            </a:pPr>
            <a:r>
              <a:rPr lang="en" sz="1400" b="1"/>
              <a:t>Shannon’s maxim</a:t>
            </a:r>
            <a:r>
              <a:rPr lang="en" sz="1400"/>
              <a:t>: The enemy knows the system</a:t>
            </a:r>
            <a:endParaRPr sz="1400"/>
          </a:p>
          <a:p>
            <a:pPr marL="457200" lvl="0" indent="-317500" algn="l" rtl="0">
              <a:spcBef>
                <a:spcPts val="0"/>
              </a:spcBef>
              <a:spcAft>
                <a:spcPts val="0"/>
              </a:spcAft>
              <a:buSzPts val="1400"/>
              <a:buChar char="●"/>
            </a:pPr>
            <a:r>
              <a:rPr lang="en" sz="1400" b="1"/>
              <a:t>Use fail-safe defaults</a:t>
            </a:r>
            <a:r>
              <a:rPr lang="en" sz="1400"/>
              <a:t>: Construct systems that fail in a safe state, balancing security and usability.</a:t>
            </a:r>
            <a:endParaRPr sz="1400"/>
          </a:p>
          <a:p>
            <a:pPr marL="457200" lvl="0" indent="-317500" algn="l" rtl="0">
              <a:spcBef>
                <a:spcPts val="0"/>
              </a:spcBef>
              <a:spcAft>
                <a:spcPts val="0"/>
              </a:spcAft>
              <a:buSzPts val="1400"/>
              <a:buChar char="●"/>
            </a:pPr>
            <a:r>
              <a:rPr lang="en" sz="1400" b="1"/>
              <a:t>Design in security from the start</a:t>
            </a:r>
            <a:r>
              <a:rPr lang="en" sz="1400"/>
              <a:t>: Consider all of these security principles when designing a new system, rather than patching it afterwards</a:t>
            </a:r>
            <a:endParaRPr sz="140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Understanding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 soft</a:t>
            </a:r>
            <a:r>
              <a:rPr lang="en-US" dirty="0"/>
              <a:t>w</a:t>
            </a:r>
            <a:r>
              <a:rPr lang="en" dirty="0"/>
              <a:t>are application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animEffect transition="in" filter="fade">
                                      <p:cBhvr>
                                        <p:cTn id="7" dur="1"/>
                                        <p:tgtEl>
                                          <p:spTgt spid="2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xEl>
                                              <p:pRg st="1" end="1"/>
                                            </p:txEl>
                                          </p:spTgt>
                                        </p:tgtEl>
                                        <p:attrNameLst>
                                          <p:attrName>style.visibility</p:attrName>
                                        </p:attrNameLst>
                                      </p:cBhvr>
                                      <p:to>
                                        <p:strVal val="visible"/>
                                      </p:to>
                                    </p:set>
                                    <p:animEffect transition="in" filter="fade">
                                      <p:cBhvr>
                                        <p:cTn id="12" dur="1"/>
                                        <p:tgtEl>
                                          <p:spTgt spid="2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xEl>
                                              <p:pRg st="2" end="2"/>
                                            </p:txEl>
                                          </p:spTgt>
                                        </p:tgtEl>
                                        <p:attrNameLst>
                                          <p:attrName>style.visibility</p:attrName>
                                        </p:attrNameLst>
                                      </p:cBhvr>
                                      <p:to>
                                        <p:strVal val="visible"/>
                                      </p:to>
                                    </p:set>
                                    <p:animEffect transition="in" filter="fade">
                                      <p:cBhvr>
                                        <p:cTn id="17" dur="1"/>
                                        <p:tgtEl>
                                          <p:spTgt spid="2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0">
                                            <p:txEl>
                                              <p:pRg st="3" end="3"/>
                                            </p:txEl>
                                          </p:spTgt>
                                        </p:tgtEl>
                                        <p:attrNameLst>
                                          <p:attrName>style.visibility</p:attrName>
                                        </p:attrNameLst>
                                      </p:cBhvr>
                                      <p:to>
                                        <p:strVal val="visible"/>
                                      </p:to>
                                    </p:set>
                                    <p:animEffect transition="in" filter="fade">
                                      <p:cBhvr>
                                        <p:cTn id="22" dur="1"/>
                                        <p:tgtEl>
                                          <p:spTgt spid="2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0">
                                            <p:txEl>
                                              <p:pRg st="4" end="4"/>
                                            </p:txEl>
                                          </p:spTgt>
                                        </p:tgtEl>
                                        <p:attrNameLst>
                                          <p:attrName>style.visibility</p:attrName>
                                        </p:attrNameLst>
                                      </p:cBhvr>
                                      <p:to>
                                        <p:strVal val="visible"/>
                                      </p:to>
                                    </p:set>
                                    <p:animEffect transition="in" filter="fade">
                                      <p:cBhvr>
                                        <p:cTn id="27" dur="1"/>
                                        <p:tgtEl>
                                          <p:spTgt spid="2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0">
                                            <p:txEl>
                                              <p:pRg st="5" end="5"/>
                                            </p:txEl>
                                          </p:spTgt>
                                        </p:tgtEl>
                                        <p:attrNameLst>
                                          <p:attrName>style.visibility</p:attrName>
                                        </p:attrNameLst>
                                      </p:cBhvr>
                                      <p:to>
                                        <p:strVal val="visible"/>
                                      </p:to>
                                    </p:set>
                                    <p:animEffect transition="in" filter="fade">
                                      <p:cBhvr>
                                        <p:cTn id="32" dur="1"/>
                                        <p:tgtEl>
                                          <p:spTgt spid="2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0">
                                            <p:txEl>
                                              <p:pRg st="6" end="6"/>
                                            </p:txEl>
                                          </p:spTgt>
                                        </p:tgtEl>
                                        <p:attrNameLst>
                                          <p:attrName>style.visibility</p:attrName>
                                        </p:attrNameLst>
                                      </p:cBhvr>
                                      <p:to>
                                        <p:strVal val="visible"/>
                                      </p:to>
                                    </p:set>
                                    <p:animEffect transition="in" filter="fade">
                                      <p:cBhvr>
                                        <p:cTn id="37" dur="1"/>
                                        <p:tgtEl>
                                          <p:spTgt spid="2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0">
                                            <p:txEl>
                                              <p:pRg st="7" end="7"/>
                                            </p:txEl>
                                          </p:spTgt>
                                        </p:tgtEl>
                                        <p:attrNameLst>
                                          <p:attrName>style.visibility</p:attrName>
                                        </p:attrNameLst>
                                      </p:cBhvr>
                                      <p:to>
                                        <p:strVal val="visible"/>
                                      </p:to>
                                    </p:set>
                                    <p:animEffect transition="in" filter="fade">
                                      <p:cBhvr>
                                        <p:cTn id="42" dur="1"/>
                                        <p:tgtEl>
                                          <p:spTgt spid="20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0">
                                            <p:txEl>
                                              <p:pRg st="8" end="8"/>
                                            </p:txEl>
                                          </p:spTgt>
                                        </p:tgtEl>
                                        <p:attrNameLst>
                                          <p:attrName>style.visibility</p:attrName>
                                        </p:attrNameLst>
                                      </p:cBhvr>
                                      <p:to>
                                        <p:strVal val="visible"/>
                                      </p:to>
                                    </p:set>
                                    <p:animEffect transition="in" filter="fade">
                                      <p:cBhvr>
                                        <p:cTn id="47"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5487</Words>
  <Application>Microsoft Macintosh PowerPoint</Application>
  <PresentationFormat>On-screen Show (16:9)</PresentationFormat>
  <Paragraphs>661</Paragraphs>
  <Slides>85</Slides>
  <Notes>84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Courier New</vt:lpstr>
      <vt:lpstr>Optima</vt:lpstr>
      <vt:lpstr>Wingdings</vt:lpstr>
      <vt:lpstr>CS 161</vt:lpstr>
      <vt:lpstr>Introduction and Security Principles</vt:lpstr>
      <vt:lpstr>First Half of Today: Introductions and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Course Structure: Exams</vt:lpstr>
      <vt:lpstr>Textbooks</vt:lpstr>
      <vt:lpstr>Platforms</vt:lpstr>
      <vt:lpstr>Grading Structure (Tentatively)</vt:lpstr>
      <vt:lpstr>Class Policies: Late policy</vt:lpstr>
      <vt:lpstr>Class Policies: Inclusive Learning </vt:lpstr>
      <vt:lpstr>Class Policies: Collaboration</vt:lpstr>
      <vt:lpstr>Class Policies: Academic Honesty</vt:lpstr>
      <vt:lpstr>Ethics</vt:lpstr>
      <vt:lpstr>Non-Discrimination  </vt:lpstr>
      <vt:lpstr>Stress Management and Mental Health</vt:lpstr>
      <vt:lpstr>Prohibit Use of Unauthorized Materials  </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Second Half of Today: Security Principles</vt:lpstr>
      <vt:lpstr>Know Your Threat Model</vt:lpstr>
      <vt:lpstr>The Parable of the Bear Race</vt:lpstr>
      <vt:lpstr>Security Principle: Know Your Threat Model</vt:lpstr>
      <vt:lpstr>Security Principle: Know Your Threat Model</vt:lpstr>
      <vt:lpstr>The National Security Agency (NSA)</vt:lpstr>
      <vt:lpstr>Threat Model: Common Assumptions for Attackers</vt:lpstr>
      <vt:lpstr>Trusted Computing Base</vt:lpstr>
      <vt:lpstr>Consider Human Factors</vt:lpstr>
      <vt:lpstr>Warning Dialogs</vt:lpstr>
      <vt:lpstr>Warning Dialogs</vt:lpstr>
      <vt:lpstr>Warning Dialogs</vt:lpstr>
      <vt:lpstr>Warning Dialogs</vt:lpstr>
      <vt:lpstr>Security Principle: Consider Human Factors</vt:lpstr>
      <vt:lpstr>Security is Economics</vt:lpstr>
      <vt:lpstr>Physical Safes</vt:lpstr>
      <vt:lpstr>Security Principle: Security is Economics</vt:lpstr>
      <vt:lpstr>Detect If You Can’t Prevent</vt:lpstr>
      <vt:lpstr>Burglar Alarms</vt:lpstr>
      <vt:lpstr>Security Principle: Detect if You Can’t Prevent</vt:lpstr>
      <vt:lpstr>Response: Mitigation and Recovery</vt:lpstr>
      <vt:lpstr>Detection but no Response</vt:lpstr>
      <vt:lpstr>Defense in Depth</vt:lpstr>
      <vt:lpstr>The Theodosian Walls of Constantinople</vt:lpstr>
      <vt:lpstr>Security Principle: Defense in Depth</vt:lpstr>
      <vt:lpstr>Least Privilege</vt:lpstr>
      <vt:lpstr>uTorrent</vt:lpstr>
      <vt:lpstr>uTorrent</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Trapped in Sign Factory! Send Help!</vt:lpstr>
      <vt:lpstr>Security Principle: Shannon’s Maxim</vt:lpstr>
      <vt:lpstr>Use Fail-Safe Defaults</vt:lpstr>
      <vt:lpstr>Soda Hall</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18</cp:revision>
  <dcterms:modified xsi:type="dcterms:W3CDTF">2023-08-17T21:47:22Z</dcterms:modified>
</cp:coreProperties>
</file>